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diagrams/colors1.xml" ContentType="application/vnd.openxmlformats-officedocument.drawingml.diagramColors+xml"/>
  <Override PartName="/ppt/diagrams/layout1.xml" ContentType="application/vnd.openxmlformats-officedocument.drawingml.diagramLayout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  <p:sldMasterId id="2147483763" r:id="rId2"/>
    <p:sldMasterId id="2147483769" r:id="rId3"/>
  </p:sldMasterIdLst>
  <p:notesMasterIdLst>
    <p:notesMasterId r:id="rId19"/>
  </p:notesMasterIdLst>
  <p:handoutMasterIdLst>
    <p:handoutMasterId r:id="rId20"/>
  </p:handoutMasterIdLst>
  <p:sldIdLst>
    <p:sldId id="361" r:id="rId4"/>
    <p:sldId id="348" r:id="rId5"/>
    <p:sldId id="351" r:id="rId6"/>
    <p:sldId id="349" r:id="rId7"/>
    <p:sldId id="363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2" r:id="rId17"/>
    <p:sldId id="360" r:id="rId1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 Light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 Light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 Light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 Light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 Light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Helvetica Light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Helvetica Light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Helvetica Light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Helvetica Light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476" userDrawn="1">
          <p15:clr>
            <a:srgbClr val="A4A3A4"/>
          </p15:clr>
        </p15:guide>
        <p15:guide id="2" orient="horz" pos="1020" userDrawn="1">
          <p15:clr>
            <a:srgbClr val="A4A3A4"/>
          </p15:clr>
        </p15:guide>
        <p15:guide id="3" pos="5743">
          <p15:clr>
            <a:srgbClr val="A4A3A4"/>
          </p15:clr>
        </p15:guide>
        <p15:guide id="4" pos="1704" userDrawn="1">
          <p15:clr>
            <a:srgbClr val="A4A3A4"/>
          </p15:clr>
        </p15:guide>
        <p15:guide id="5" pos="2856" userDrawn="1">
          <p15:clr>
            <a:srgbClr val="A4A3A4"/>
          </p15:clr>
        </p15:guide>
        <p15:guide id="6" pos="14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B0F0"/>
    <a:srgbClr val="000000"/>
    <a:srgbClr val="969696"/>
    <a:srgbClr val="FC0006"/>
    <a:srgbClr val="C00000"/>
    <a:srgbClr val="3E3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3" autoAdjust="0"/>
    <p:restoredTop sz="99872" autoAdjust="0"/>
  </p:normalViewPr>
  <p:slideViewPr>
    <p:cSldViewPr snapToGrid="0">
      <p:cViewPr varScale="1">
        <p:scale>
          <a:sx n="89" d="100"/>
          <a:sy n="89" d="100"/>
        </p:scale>
        <p:origin x="108" y="56"/>
      </p:cViewPr>
      <p:guideLst>
        <p:guide orient="horz" pos="1476"/>
        <p:guide orient="horz" pos="1020"/>
        <p:guide pos="5743"/>
        <p:guide pos="1704"/>
        <p:guide pos="2856"/>
        <p:guide pos="14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716" y="-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8A3438-F49E-47B1-B36E-EDA8F901A32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30FBF55-C396-4B5E-9F31-0886F94CD894}">
      <dgm:prSet phldrT="[Text]" custT="1"/>
      <dgm:spPr/>
      <dgm:t>
        <a:bodyPr/>
        <a:lstStyle/>
        <a:p>
          <a:r>
            <a:rPr lang="en-US" sz="1800" dirty="0" smtClean="0">
              <a:solidFill>
                <a:srgbClr val="92D050"/>
              </a:solidFill>
            </a:rPr>
            <a:t>Release1</a:t>
          </a:r>
          <a:endParaRPr lang="en-US" sz="1800" dirty="0">
            <a:solidFill>
              <a:srgbClr val="92D050"/>
            </a:solidFill>
          </a:endParaRPr>
        </a:p>
      </dgm:t>
    </dgm:pt>
    <dgm:pt modelId="{8B992FA8-F805-4AC5-B70B-111CB69A7DED}" type="parTrans" cxnId="{DE119DF1-D478-411F-87E2-E0C0BF5B8956}">
      <dgm:prSet/>
      <dgm:spPr/>
      <dgm:t>
        <a:bodyPr/>
        <a:lstStyle/>
        <a:p>
          <a:endParaRPr lang="en-US"/>
        </a:p>
      </dgm:t>
    </dgm:pt>
    <dgm:pt modelId="{BC6CE116-DB3C-400B-BFFA-AB9DA5238E9D}" type="sibTrans" cxnId="{DE119DF1-D478-411F-87E2-E0C0BF5B8956}">
      <dgm:prSet/>
      <dgm:spPr/>
      <dgm:t>
        <a:bodyPr/>
        <a:lstStyle/>
        <a:p>
          <a:endParaRPr lang="en-US"/>
        </a:p>
      </dgm:t>
    </dgm:pt>
    <dgm:pt modelId="{7DD872BF-81FB-42E4-AD5B-1116D0484670}">
      <dgm:prSet phldrT="[Text]" custT="1"/>
      <dgm:spPr/>
      <dgm:t>
        <a:bodyPr/>
        <a:lstStyle/>
        <a:p>
          <a:r>
            <a:rPr lang="en-US" sz="1800" dirty="0" smtClean="0">
              <a:solidFill>
                <a:srgbClr val="009999"/>
              </a:solidFill>
            </a:rPr>
            <a:t>Release 2</a:t>
          </a:r>
          <a:endParaRPr lang="en-US" sz="1800" dirty="0">
            <a:solidFill>
              <a:srgbClr val="009999"/>
            </a:solidFill>
          </a:endParaRPr>
        </a:p>
      </dgm:t>
    </dgm:pt>
    <dgm:pt modelId="{1B8D03E5-71CB-49AB-BAFD-C8F73256E020}" type="parTrans" cxnId="{15CB06A7-8D4A-4993-BB73-4BD4D81A5FF5}">
      <dgm:prSet/>
      <dgm:spPr/>
      <dgm:t>
        <a:bodyPr/>
        <a:lstStyle/>
        <a:p>
          <a:endParaRPr lang="en-US"/>
        </a:p>
      </dgm:t>
    </dgm:pt>
    <dgm:pt modelId="{4C34A94E-378E-4C06-A137-57BE5718488C}" type="sibTrans" cxnId="{15CB06A7-8D4A-4993-BB73-4BD4D81A5FF5}">
      <dgm:prSet/>
      <dgm:spPr/>
      <dgm:t>
        <a:bodyPr/>
        <a:lstStyle/>
        <a:p>
          <a:endParaRPr lang="en-US"/>
        </a:p>
      </dgm:t>
    </dgm:pt>
    <dgm:pt modelId="{F89F7CB2-9A4A-46C5-AA69-9BC0DB27CBBF}">
      <dgm:prSet phldrT="[Text]" custT="1"/>
      <dgm:spPr/>
      <dgm:t>
        <a:bodyPr/>
        <a:lstStyle/>
        <a:p>
          <a:r>
            <a:rPr lang="en-US" sz="1800" dirty="0" smtClean="0">
              <a:solidFill>
                <a:srgbClr val="00B0F0"/>
              </a:solidFill>
            </a:rPr>
            <a:t>Release 3</a:t>
          </a:r>
          <a:endParaRPr lang="en-US" sz="1800" dirty="0">
            <a:solidFill>
              <a:srgbClr val="00B0F0"/>
            </a:solidFill>
          </a:endParaRPr>
        </a:p>
      </dgm:t>
    </dgm:pt>
    <dgm:pt modelId="{1C6BCAD2-A752-45E1-8ADF-BD6692AE255B}" type="parTrans" cxnId="{BBFB835E-E502-4AF8-A212-FAC590060A65}">
      <dgm:prSet/>
      <dgm:spPr/>
      <dgm:t>
        <a:bodyPr/>
        <a:lstStyle/>
        <a:p>
          <a:endParaRPr lang="en-US"/>
        </a:p>
      </dgm:t>
    </dgm:pt>
    <dgm:pt modelId="{20DF960C-B7EE-4DAE-AAB9-8AD7CD6B8D8B}" type="sibTrans" cxnId="{BBFB835E-E502-4AF8-A212-FAC590060A65}">
      <dgm:prSet/>
      <dgm:spPr/>
      <dgm:t>
        <a:bodyPr/>
        <a:lstStyle/>
        <a:p>
          <a:endParaRPr lang="en-US"/>
        </a:p>
      </dgm:t>
    </dgm:pt>
    <dgm:pt modelId="{FB73B368-0CA5-4A7F-9911-DF50F68C64D2}" type="pres">
      <dgm:prSet presAssocID="{6D8A3438-F49E-47B1-B36E-EDA8F901A328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E9D2759-DECD-4C1E-B22C-49C17F4FD5D4}" type="pres">
      <dgm:prSet presAssocID="{730FBF55-C396-4B5E-9F31-0886F94CD894}" presName="Accent1" presStyleCnt="0"/>
      <dgm:spPr/>
    </dgm:pt>
    <dgm:pt modelId="{50AE838F-70D6-4DBB-9CB3-9358AB82F4CC}" type="pres">
      <dgm:prSet presAssocID="{730FBF55-C396-4B5E-9F31-0886F94CD894}" presName="Accent" presStyleLbl="node1" presStyleIdx="0" presStyleCnt="3"/>
      <dgm:spPr>
        <a:solidFill>
          <a:srgbClr val="92D050"/>
        </a:solidFill>
        <a:ln>
          <a:solidFill>
            <a:srgbClr val="92D050"/>
          </a:solidFill>
        </a:ln>
      </dgm:spPr>
    </dgm:pt>
    <dgm:pt modelId="{1734515C-3307-488C-8950-EC92BA390583}" type="pres">
      <dgm:prSet presAssocID="{730FBF55-C396-4B5E-9F31-0886F94CD894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44554-3E7A-425D-AAB9-F254BC4B8395}" type="pres">
      <dgm:prSet presAssocID="{7DD872BF-81FB-42E4-AD5B-1116D0484670}" presName="Accent2" presStyleCnt="0"/>
      <dgm:spPr/>
    </dgm:pt>
    <dgm:pt modelId="{267A4D8A-5578-466B-900A-11ABD30B6A08}" type="pres">
      <dgm:prSet presAssocID="{7DD872BF-81FB-42E4-AD5B-1116D0484670}" presName="Accent" presStyleLbl="node1" presStyleIdx="1" presStyleCnt="3"/>
      <dgm:spPr>
        <a:solidFill>
          <a:srgbClr val="009999"/>
        </a:solidFill>
        <a:ln>
          <a:solidFill>
            <a:srgbClr val="009999"/>
          </a:solidFill>
        </a:ln>
      </dgm:spPr>
    </dgm:pt>
    <dgm:pt modelId="{C755526C-5A61-44BC-A76F-E7447CBFB5A5}" type="pres">
      <dgm:prSet presAssocID="{7DD872BF-81FB-42E4-AD5B-1116D0484670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234A2-1FA6-468D-A8C7-E503AEF49037}" type="pres">
      <dgm:prSet presAssocID="{F89F7CB2-9A4A-46C5-AA69-9BC0DB27CBBF}" presName="Accent3" presStyleCnt="0"/>
      <dgm:spPr/>
    </dgm:pt>
    <dgm:pt modelId="{48E293A3-F352-4B3B-BE66-CA0B9D34BAC8}" type="pres">
      <dgm:prSet presAssocID="{F89F7CB2-9A4A-46C5-AA69-9BC0DB27CBBF}" presName="Accent" presStyleLbl="node1" presStyleIdx="2" presStyleCnt="3"/>
      <dgm:spPr>
        <a:solidFill>
          <a:schemeClr val="accent2">
            <a:lumMod val="40000"/>
            <a:lumOff val="60000"/>
          </a:schemeClr>
        </a:solidFill>
        <a:ln>
          <a:solidFill>
            <a:srgbClr val="00B0F0"/>
          </a:solidFill>
        </a:ln>
      </dgm:spPr>
    </dgm:pt>
    <dgm:pt modelId="{43551B33-7E7C-4BFE-9216-E612E1FC163E}" type="pres">
      <dgm:prSet presAssocID="{F89F7CB2-9A4A-46C5-AA69-9BC0DB27CBB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119DF1-D478-411F-87E2-E0C0BF5B8956}" srcId="{6D8A3438-F49E-47B1-B36E-EDA8F901A328}" destId="{730FBF55-C396-4B5E-9F31-0886F94CD894}" srcOrd="0" destOrd="0" parTransId="{8B992FA8-F805-4AC5-B70B-111CB69A7DED}" sibTransId="{BC6CE116-DB3C-400B-BFFA-AB9DA5238E9D}"/>
    <dgm:cxn modelId="{BBFB835E-E502-4AF8-A212-FAC590060A65}" srcId="{6D8A3438-F49E-47B1-B36E-EDA8F901A328}" destId="{F89F7CB2-9A4A-46C5-AA69-9BC0DB27CBBF}" srcOrd="2" destOrd="0" parTransId="{1C6BCAD2-A752-45E1-8ADF-BD6692AE255B}" sibTransId="{20DF960C-B7EE-4DAE-AAB9-8AD7CD6B8D8B}"/>
    <dgm:cxn modelId="{15CB06A7-8D4A-4993-BB73-4BD4D81A5FF5}" srcId="{6D8A3438-F49E-47B1-B36E-EDA8F901A328}" destId="{7DD872BF-81FB-42E4-AD5B-1116D0484670}" srcOrd="1" destOrd="0" parTransId="{1B8D03E5-71CB-49AB-BAFD-C8F73256E020}" sibTransId="{4C34A94E-378E-4C06-A137-57BE5718488C}"/>
    <dgm:cxn modelId="{C0756BC1-A5A7-4634-A7AB-D509A8B1AAB5}" type="presOf" srcId="{6D8A3438-F49E-47B1-B36E-EDA8F901A328}" destId="{FB73B368-0CA5-4A7F-9911-DF50F68C64D2}" srcOrd="0" destOrd="0" presId="urn:microsoft.com/office/officeart/2009/layout/CircleArrowProcess"/>
    <dgm:cxn modelId="{68494B53-E5BC-4DB0-A342-72E3AC027C57}" type="presOf" srcId="{7DD872BF-81FB-42E4-AD5B-1116D0484670}" destId="{C755526C-5A61-44BC-A76F-E7447CBFB5A5}" srcOrd="0" destOrd="0" presId="urn:microsoft.com/office/officeart/2009/layout/CircleArrowProcess"/>
    <dgm:cxn modelId="{01C072CE-EF24-49E0-BF13-BEC23B172E3F}" type="presOf" srcId="{730FBF55-C396-4B5E-9F31-0886F94CD894}" destId="{1734515C-3307-488C-8950-EC92BA390583}" srcOrd="0" destOrd="0" presId="urn:microsoft.com/office/officeart/2009/layout/CircleArrowProcess"/>
    <dgm:cxn modelId="{319C1339-76F9-47FA-9681-F7ADFE85472B}" type="presOf" srcId="{F89F7CB2-9A4A-46C5-AA69-9BC0DB27CBBF}" destId="{43551B33-7E7C-4BFE-9216-E612E1FC163E}" srcOrd="0" destOrd="0" presId="urn:microsoft.com/office/officeart/2009/layout/CircleArrowProcess"/>
    <dgm:cxn modelId="{576672B0-24D5-42D2-A581-84EA327CE909}" type="presParOf" srcId="{FB73B368-0CA5-4A7F-9911-DF50F68C64D2}" destId="{1E9D2759-DECD-4C1E-B22C-49C17F4FD5D4}" srcOrd="0" destOrd="0" presId="urn:microsoft.com/office/officeart/2009/layout/CircleArrowProcess"/>
    <dgm:cxn modelId="{16010338-841B-487B-A425-CAEE831576F7}" type="presParOf" srcId="{1E9D2759-DECD-4C1E-B22C-49C17F4FD5D4}" destId="{50AE838F-70D6-4DBB-9CB3-9358AB82F4CC}" srcOrd="0" destOrd="0" presId="urn:microsoft.com/office/officeart/2009/layout/CircleArrowProcess"/>
    <dgm:cxn modelId="{477E1B29-61B6-4D1B-B263-FA8B5FC96416}" type="presParOf" srcId="{FB73B368-0CA5-4A7F-9911-DF50F68C64D2}" destId="{1734515C-3307-488C-8950-EC92BA390583}" srcOrd="1" destOrd="0" presId="urn:microsoft.com/office/officeart/2009/layout/CircleArrowProcess"/>
    <dgm:cxn modelId="{5DCEC267-FB0A-49B5-BC30-FFD0A195564B}" type="presParOf" srcId="{FB73B368-0CA5-4A7F-9911-DF50F68C64D2}" destId="{79544554-3E7A-425D-AAB9-F254BC4B8395}" srcOrd="2" destOrd="0" presId="urn:microsoft.com/office/officeart/2009/layout/CircleArrowProcess"/>
    <dgm:cxn modelId="{E4CFFDF6-FBFF-4669-86FC-5964F79708FE}" type="presParOf" srcId="{79544554-3E7A-425D-AAB9-F254BC4B8395}" destId="{267A4D8A-5578-466B-900A-11ABD30B6A08}" srcOrd="0" destOrd="0" presId="urn:microsoft.com/office/officeart/2009/layout/CircleArrowProcess"/>
    <dgm:cxn modelId="{506101C1-4265-4B37-9430-AC3DB4931D96}" type="presParOf" srcId="{FB73B368-0CA5-4A7F-9911-DF50F68C64D2}" destId="{C755526C-5A61-44BC-A76F-E7447CBFB5A5}" srcOrd="3" destOrd="0" presId="urn:microsoft.com/office/officeart/2009/layout/CircleArrowProcess"/>
    <dgm:cxn modelId="{8F87F83D-D42A-4431-A526-04C4D7E50A18}" type="presParOf" srcId="{FB73B368-0CA5-4A7F-9911-DF50F68C64D2}" destId="{4D4234A2-1FA6-468D-A8C7-E503AEF49037}" srcOrd="4" destOrd="0" presId="urn:microsoft.com/office/officeart/2009/layout/CircleArrowProcess"/>
    <dgm:cxn modelId="{4A0C2818-A0D7-4E76-9505-46E964F3A3F8}" type="presParOf" srcId="{4D4234A2-1FA6-468D-A8C7-E503AEF49037}" destId="{48E293A3-F352-4B3B-BE66-CA0B9D34BAC8}" srcOrd="0" destOrd="0" presId="urn:microsoft.com/office/officeart/2009/layout/CircleArrowProcess"/>
    <dgm:cxn modelId="{977C2DFE-7448-4A2D-97FD-44D2A1BBB957}" type="presParOf" srcId="{FB73B368-0CA5-4A7F-9911-DF50F68C64D2}" destId="{43551B33-7E7C-4BFE-9216-E612E1FC163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E838F-70D6-4DBB-9CB3-9358AB82F4CC}">
      <dsp:nvSpPr>
        <dsp:cNvPr id="0" name=""/>
        <dsp:cNvSpPr/>
      </dsp:nvSpPr>
      <dsp:spPr>
        <a:xfrm>
          <a:off x="1123245" y="534015"/>
          <a:ext cx="1943867" cy="194416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92D050"/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4515C-3307-488C-8950-EC92BA390583}">
      <dsp:nvSpPr>
        <dsp:cNvPr id="0" name=""/>
        <dsp:cNvSpPr/>
      </dsp:nvSpPr>
      <dsp:spPr>
        <a:xfrm>
          <a:off x="1552903" y="1235917"/>
          <a:ext cx="1080169" cy="539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92D050"/>
              </a:solidFill>
            </a:rPr>
            <a:t>Release1</a:t>
          </a:r>
          <a:endParaRPr lang="en-US" sz="1800" kern="1200" dirty="0">
            <a:solidFill>
              <a:srgbClr val="92D050"/>
            </a:solidFill>
          </a:endParaRPr>
        </a:p>
      </dsp:txBody>
      <dsp:txXfrm>
        <a:off x="1552903" y="1235917"/>
        <a:ext cx="1080169" cy="539955"/>
      </dsp:txXfrm>
    </dsp:sp>
    <dsp:sp modelId="{267A4D8A-5578-466B-900A-11ABD30B6A08}">
      <dsp:nvSpPr>
        <dsp:cNvPr id="0" name=""/>
        <dsp:cNvSpPr/>
      </dsp:nvSpPr>
      <dsp:spPr>
        <a:xfrm>
          <a:off x="583342" y="1651081"/>
          <a:ext cx="1943867" cy="194416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9999"/>
        </a:solidFill>
        <a:ln w="25400" cap="flat" cmpd="sng" algn="ctr">
          <a:solidFill>
            <a:srgbClr val="00999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5526C-5A61-44BC-A76F-E7447CBFB5A5}">
      <dsp:nvSpPr>
        <dsp:cNvPr id="0" name=""/>
        <dsp:cNvSpPr/>
      </dsp:nvSpPr>
      <dsp:spPr>
        <a:xfrm>
          <a:off x="1015191" y="2359445"/>
          <a:ext cx="1080169" cy="539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9999"/>
              </a:solidFill>
            </a:rPr>
            <a:t>Release 2</a:t>
          </a:r>
          <a:endParaRPr lang="en-US" sz="1800" kern="1200" dirty="0">
            <a:solidFill>
              <a:srgbClr val="009999"/>
            </a:solidFill>
          </a:endParaRPr>
        </a:p>
      </dsp:txBody>
      <dsp:txXfrm>
        <a:off x="1015191" y="2359445"/>
        <a:ext cx="1080169" cy="539955"/>
      </dsp:txXfrm>
    </dsp:sp>
    <dsp:sp modelId="{48E293A3-F352-4B3B-BE66-CA0B9D34BAC8}">
      <dsp:nvSpPr>
        <dsp:cNvPr id="0" name=""/>
        <dsp:cNvSpPr/>
      </dsp:nvSpPr>
      <dsp:spPr>
        <a:xfrm>
          <a:off x="1261597" y="2901824"/>
          <a:ext cx="1670083" cy="167075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51B33-7E7C-4BFE-9216-E612E1FC163E}">
      <dsp:nvSpPr>
        <dsp:cNvPr id="0" name=""/>
        <dsp:cNvSpPr/>
      </dsp:nvSpPr>
      <dsp:spPr>
        <a:xfrm>
          <a:off x="1555459" y="3484588"/>
          <a:ext cx="1080169" cy="539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B0F0"/>
              </a:solidFill>
            </a:rPr>
            <a:t>Release 3</a:t>
          </a:r>
          <a:endParaRPr lang="en-US" sz="1800" kern="1200" dirty="0">
            <a:solidFill>
              <a:srgbClr val="00B0F0"/>
            </a:solidFill>
          </a:endParaRPr>
        </a:p>
      </dsp:txBody>
      <dsp:txXfrm>
        <a:off x="1555459" y="3484588"/>
        <a:ext cx="1080169" cy="539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C37E4-D81A-42D8-92C3-55DBC22FE7B0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D08F5-4E60-41F2-8E35-16C5B81B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04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Helvetica Ligh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Helvetica Light"/>
                <a:ea typeface="+mn-ea"/>
                <a:cs typeface="+mn-cs"/>
              </a:defRPr>
            </a:lvl1pPr>
          </a:lstStyle>
          <a:p>
            <a:pPr>
              <a:defRPr/>
            </a:pPr>
            <a:fld id="{0AB69CD4-0193-7747-8450-EA6539ECCC98}" type="datetimeFigureOut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Helvetica Ligh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Helvetica Light"/>
                <a:ea typeface="+mn-ea"/>
                <a:cs typeface="+mn-cs"/>
              </a:defRPr>
            </a:lvl1pPr>
          </a:lstStyle>
          <a:p>
            <a:pPr>
              <a:defRPr/>
            </a:pPr>
            <a:fld id="{174BE1D6-BFAE-FB47-ADD8-6345B6ADAC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368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Month Year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Presentation Title Goes Here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76D413-CE0C-41B2-B5C4-131B97F2924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0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9410"/>
            <a:ext cx="7772400" cy="3993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96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22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8215" y="685800"/>
            <a:ext cx="685572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685800"/>
            <a:ext cx="6705600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00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3227656"/>
            <a:ext cx="6096000" cy="372794"/>
          </a:xfrm>
          <a:ln algn="ctr"/>
        </p:spPr>
        <p:txBody>
          <a:bodyPr lIns="0" tIns="0" rIns="0" bIns="0" anchor="b"/>
          <a:lstStyle>
            <a:lvl1pPr>
              <a:defRPr sz="255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657600"/>
            <a:ext cx="6096000" cy="1314450"/>
          </a:xfrm>
          <a:ln algn="ctr"/>
        </p:spPr>
        <p:txBody>
          <a:bodyPr tIns="0" rIns="640080" bIns="0"/>
          <a:lstStyle>
            <a:lvl1pPr marL="0" indent="0">
              <a:defRPr sz="165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3015" name="Rectangle 16"/>
          <p:cNvSpPr>
            <a:spLocks noChangeArrowheads="1"/>
          </p:cNvSpPr>
          <p:nvPr/>
        </p:nvSpPr>
        <p:spPr bwMode="auto">
          <a:xfrm>
            <a:off x="8839200" y="4972050"/>
            <a:ext cx="304800" cy="17145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685800" eaLnBrk="0" hangingPunct="0">
              <a:defRPr/>
            </a:pPr>
            <a:fld id="{A9EEF944-AAA3-463B-B45A-1962590C9728}" type="slidenum">
              <a:rPr lang="en-US" sz="675" b="1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pPr algn="ctr" defTabSz="685800" eaLnBrk="0" hangingPunct="0">
                <a:defRPr/>
              </a:pPr>
              <a:t>‹#›</a:t>
            </a:fld>
            <a:endParaRPr lang="en-US" sz="675" b="1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743200" y="0"/>
            <a:ext cx="6400800" cy="1600200"/>
          </a:xfrm>
          <a:prstGeom prst="rect">
            <a:avLst/>
          </a:prstGeom>
          <a:solidFill>
            <a:srgbClr val="007D6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 flipH="1">
            <a:off x="0" y="0"/>
            <a:ext cx="2743200" cy="1600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0" y="1600200"/>
            <a:ext cx="2743200" cy="1143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2743200" y="1600200"/>
            <a:ext cx="6400800" cy="114300"/>
          </a:xfrm>
          <a:prstGeom prst="rect">
            <a:avLst/>
          </a:prstGeom>
          <a:solidFill>
            <a:srgbClr val="007D6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Rectangle 45"/>
          <p:cNvSpPr>
            <a:spLocks noChangeArrowheads="1"/>
          </p:cNvSpPr>
          <p:nvPr/>
        </p:nvSpPr>
        <p:spPr bwMode="auto">
          <a:xfrm>
            <a:off x="2743200" y="1600200"/>
            <a:ext cx="6400800" cy="114300"/>
          </a:xfrm>
          <a:prstGeom prst="rect">
            <a:avLst/>
          </a:prstGeom>
          <a:solidFill>
            <a:schemeClr val="tx1">
              <a:alpha val="3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2539" name="Picture 11" descr="FM corp_banner_PPT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1"/>
            <a:ext cx="9144000" cy="459581"/>
          </a:xfrm>
          <a:prstGeom prst="rect">
            <a:avLst/>
          </a:prstGeom>
          <a:noFill/>
        </p:spPr>
      </p:pic>
      <p:sp>
        <p:nvSpPr>
          <p:cNvPr id="4301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>
                <a:solidFill>
                  <a:srgbClr val="FFFFFF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22351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5550"/>
            <a:ext cx="9144000" cy="355482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FFFFFF"/>
                </a:solidFill>
              </a:rPr>
              <a:t>Month Year </a:t>
            </a:r>
            <a:r>
              <a:rPr lang="en-US" sz="750" b="1" dirty="0">
                <a:solidFill>
                  <a:srgbClr val="FFFFFF"/>
                </a:solidFill>
              </a:rPr>
              <a:t>|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661289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95550"/>
            <a:ext cx="9144000" cy="355482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0819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FFFFFF"/>
                </a:solidFill>
              </a:rPr>
              <a:t>Month Year </a:t>
            </a:r>
            <a:r>
              <a:rPr lang="en-US" sz="750" b="1" dirty="0">
                <a:solidFill>
                  <a:srgbClr val="FFFFFF"/>
                </a:solidFill>
              </a:rPr>
              <a:t>|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Presentation Title Goes Here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95550"/>
            <a:ext cx="9144000" cy="355482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2837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5056585"/>
            <a:ext cx="8839200" cy="171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FFFFFF"/>
                </a:solidFill>
              </a:rPr>
              <a:t>August 2009 </a:t>
            </a:r>
            <a:r>
              <a:rPr lang="en-US" sz="750" b="1" dirty="0">
                <a:solidFill>
                  <a:srgbClr val="FFFFFF"/>
                </a:solidFill>
              </a:rPr>
              <a:t>|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DRAFT       Confidential - Internal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553630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8839200" y="4972050"/>
            <a:ext cx="304800" cy="17145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685800" eaLnBrk="0" hangingPunct="0">
              <a:defRPr/>
            </a:pPr>
            <a:fld id="{8E06CF99-D496-4793-A0E0-D1E0AFD2471E}" type="slidenum">
              <a:rPr lang="en-US" sz="675" b="1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pPr algn="ctr" defTabSz="685800" eaLnBrk="0" hangingPunct="0">
                <a:defRPr/>
              </a:pPr>
              <a:t>‹#›</a:t>
            </a:fld>
            <a:endParaRPr lang="en-US" sz="675" b="1" dirty="0">
              <a:solidFill>
                <a:srgbClr val="FFFFFF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2743200" y="0"/>
            <a:ext cx="6400800" cy="1600200"/>
          </a:xfrm>
          <a:prstGeom prst="rect">
            <a:avLst/>
          </a:prstGeom>
          <a:solidFill>
            <a:srgbClr val="007D6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333333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6" name="Rectangle 32"/>
          <p:cNvSpPr>
            <a:spLocks noChangeArrowheads="1"/>
          </p:cNvSpPr>
          <p:nvPr/>
        </p:nvSpPr>
        <p:spPr bwMode="auto">
          <a:xfrm flipH="1">
            <a:off x="0" y="0"/>
            <a:ext cx="2743200" cy="1600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333333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0" y="1600200"/>
            <a:ext cx="2743200" cy="1143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333333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8" name="Rectangle 44"/>
          <p:cNvSpPr>
            <a:spLocks noChangeArrowheads="1"/>
          </p:cNvSpPr>
          <p:nvPr/>
        </p:nvSpPr>
        <p:spPr bwMode="auto">
          <a:xfrm>
            <a:off x="2743200" y="1600200"/>
            <a:ext cx="6400800" cy="114300"/>
          </a:xfrm>
          <a:prstGeom prst="rect">
            <a:avLst/>
          </a:prstGeom>
          <a:solidFill>
            <a:srgbClr val="007D6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333333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9" name="Rectangle 45"/>
          <p:cNvSpPr>
            <a:spLocks noChangeArrowheads="1"/>
          </p:cNvSpPr>
          <p:nvPr/>
        </p:nvSpPr>
        <p:spPr bwMode="auto">
          <a:xfrm>
            <a:off x="2743200" y="1600200"/>
            <a:ext cx="6400800" cy="114300"/>
          </a:xfrm>
          <a:prstGeom prst="rect">
            <a:avLst/>
          </a:prstGeom>
          <a:solidFill>
            <a:schemeClr val="tx1">
              <a:alpha val="3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en-US" dirty="0">
              <a:solidFill>
                <a:srgbClr val="333333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0" name="Picture 11" descr="FM corp_banner_PPT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1"/>
            <a:ext cx="9144000" cy="45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0" y="4972050"/>
            <a:ext cx="3733800" cy="19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685800">
              <a:defRPr/>
            </a:pPr>
            <a:r>
              <a:rPr lang="en-US" sz="675" b="1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© </a:t>
            </a:r>
            <a:r>
              <a:rPr lang="en-US" sz="675" b="1" dirty="0" smtClean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2012 </a:t>
            </a:r>
            <a:r>
              <a:rPr lang="en-US" sz="675" b="1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Fannie Mae. Trademarks of Fannie Mae.</a:t>
            </a:r>
            <a:endParaRPr lang="en-US" dirty="0">
              <a:solidFill>
                <a:srgbClr val="333333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3227656"/>
            <a:ext cx="6096000" cy="372794"/>
          </a:xfrm>
          <a:ln algn="ctr"/>
        </p:spPr>
        <p:txBody>
          <a:bodyPr lIns="0" tIns="0" rIns="0" bIns="0" anchor="b"/>
          <a:lstStyle>
            <a:lvl1pPr>
              <a:defRPr sz="25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657600"/>
            <a:ext cx="6096000" cy="1314450"/>
          </a:xfrm>
          <a:ln algn="ctr"/>
        </p:spPr>
        <p:txBody>
          <a:bodyPr tIns="0" rIns="640080" bIns="0"/>
          <a:lstStyle>
            <a:lvl1pPr marL="0" indent="0">
              <a:defRPr sz="165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&lt;date/time&gt;</a:t>
            </a:r>
          </a:p>
        </p:txBody>
      </p:sp>
    </p:spTree>
    <p:extLst>
      <p:ext uri="{BB962C8B-B14F-4D97-AF65-F5344CB8AC3E}">
        <p14:creationId xmlns:p14="http://schemas.microsoft.com/office/powerpoint/2010/main" val="3387217259"/>
      </p:ext>
    </p:extLst>
  </p:cSld>
  <p:clrMapOvr>
    <a:masterClrMapping/>
  </p:clrMapOvr>
  <p:transition spd="med"/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109854483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53091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30460760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783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57300"/>
            <a:ext cx="4191000" cy="365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7300"/>
            <a:ext cx="4191000" cy="365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2108723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934"/>
            <a:ext cx="8229600" cy="39934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412504130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226610876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41962240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4701"/>
            <a:ext cx="3008313" cy="31162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326236005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3880"/>
            <a:ext cx="5486400" cy="31162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230602966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157257093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8214" y="685800"/>
            <a:ext cx="685572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685800"/>
            <a:ext cx="6705600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494C6FF-E6DB-448E-8BE4-593A56F0CD45}" type="datetime4">
              <a:rPr lang="en-US"/>
              <a:pPr>
                <a:defRPr/>
              </a:pPr>
              <a:t>July 29, 2015</a:t>
            </a:fld>
            <a:r>
              <a:rPr lang="en-US" dirty="0"/>
              <a:t> </a:t>
            </a:r>
            <a:r>
              <a:rPr lang="en-US" sz="750" b="1" dirty="0"/>
              <a:t>|</a:t>
            </a:r>
            <a:r>
              <a:rPr lang="en-US" dirty="0"/>
              <a:t> </a:t>
            </a:r>
            <a:r>
              <a:rPr lang="en-US" b="1" dirty="0"/>
              <a:t>Securitization Program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7408574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53091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648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1257300"/>
            <a:ext cx="2971800" cy="365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1257300"/>
            <a:ext cx="2971800" cy="3657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8250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935"/>
            <a:ext cx="8229600" cy="39934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440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852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3054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764701"/>
            <a:ext cx="3008313" cy="31162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531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3882"/>
            <a:ext cx="5486400" cy="31162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09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673059"/>
            <a:ext cx="9144000" cy="39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1752" tIns="45720" rIns="73152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0" y="1257300"/>
            <a:ext cx="6096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2647" name="Rectangle 16"/>
          <p:cNvSpPr>
            <a:spLocks noChangeArrowheads="1"/>
          </p:cNvSpPr>
          <p:nvPr/>
        </p:nvSpPr>
        <p:spPr bwMode="auto">
          <a:xfrm>
            <a:off x="8839200" y="4972050"/>
            <a:ext cx="304800" cy="17145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685800" eaLnBrk="0" hangingPunct="0">
              <a:defRPr/>
            </a:pPr>
            <a:fld id="{35CAE125-EAF2-498C-91ED-F0E72939782E}" type="slidenum">
              <a:rPr lang="en-US" altLang="en-US" sz="675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+mn-cs"/>
              </a:rPr>
              <a:pPr algn="ctr" defTabSz="685800" eaLnBrk="0" hangingPunct="0">
                <a:defRPr/>
              </a:pPr>
              <a:t>‹#›</a:t>
            </a:fld>
            <a:endParaRPr lang="en-US" altLang="en-US" sz="675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17413" name="Picture 6" descr="FM corp_banner_PPT_RGB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1"/>
            <a:ext cx="9144000" cy="45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ransition spd="med"/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+mj-lt"/>
          <a:ea typeface="ＭＳ Ｐゴシック" pitchFamily="34" charset="-128"/>
          <a:cs typeface="ＭＳ Ｐゴシック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 pitchFamily="34" charset="-128"/>
          <a:cs typeface="ＭＳ Ｐゴシック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 pitchFamily="34" charset="-128"/>
          <a:cs typeface="ＭＳ Ｐゴシック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 pitchFamily="34" charset="-128"/>
          <a:cs typeface="ＭＳ Ｐゴシック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 pitchFamily="34" charset="-128"/>
          <a:cs typeface="ＭＳ Ｐゴシック"/>
        </a:defRPr>
      </a:lvl5pPr>
      <a:lvl6pPr marL="3429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 pitchFamily="34" charset="-128"/>
        </a:defRPr>
      </a:lvl6pPr>
      <a:lvl7pPr marL="6858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 pitchFamily="34" charset="-128"/>
        </a:defRPr>
      </a:lvl7pPr>
      <a:lvl8pPr marL="10287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 pitchFamily="34" charset="-128"/>
        </a:defRPr>
      </a:lvl8pPr>
      <a:lvl9pPr marL="13716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257175" indent="-257175" algn="l" rtl="0" eaLnBrk="0" fontAlgn="base" hangingPunct="0">
        <a:lnSpc>
          <a:spcPct val="90000"/>
        </a:lnSpc>
        <a:spcBef>
          <a:spcPct val="45000"/>
        </a:spcBef>
        <a:spcAft>
          <a:spcPct val="0"/>
        </a:spcAft>
        <a:buClr>
          <a:srgbClr val="808080"/>
        </a:buClr>
        <a:buFont typeface="Wingdings 2" pitchFamily="18" charset="2"/>
        <a:defRPr sz="1800">
          <a:solidFill>
            <a:schemeClr val="tx1"/>
          </a:solidFill>
          <a:latin typeface="+mn-lt"/>
          <a:ea typeface="ＭＳ Ｐゴシック" pitchFamily="34" charset="-128"/>
          <a:cs typeface="ＭＳ Ｐゴシック"/>
        </a:defRPr>
      </a:lvl1pPr>
      <a:lvl2pPr marL="296466" indent="-210741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Wingdings 2" pitchFamily="18" charset="2"/>
        <a:buChar char="¡"/>
        <a:defRPr sz="1650">
          <a:solidFill>
            <a:schemeClr val="tx1"/>
          </a:solidFill>
          <a:latin typeface="+mn-lt"/>
          <a:ea typeface="ＭＳ Ｐゴシック" pitchFamily="34" charset="-128"/>
          <a:cs typeface="ＭＳ Ｐゴシック"/>
        </a:defRPr>
      </a:lvl2pPr>
      <a:lvl3pPr marL="553641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SzPct val="75000"/>
        <a:buFont typeface="Wingdings" pitchFamily="2" charset="2"/>
        <a:buChar char="o"/>
        <a:defRPr sz="1500">
          <a:solidFill>
            <a:schemeClr val="tx1"/>
          </a:solidFill>
          <a:latin typeface="+mn-lt"/>
          <a:ea typeface="ＭＳ Ｐゴシック" pitchFamily="34" charset="-128"/>
          <a:cs typeface="ＭＳ Ｐゴシック"/>
        </a:defRPr>
      </a:lvl3pPr>
      <a:lvl4pPr marL="766763" indent="-127397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Char char="•"/>
        <a:defRPr sz="1500">
          <a:solidFill>
            <a:schemeClr val="tx1"/>
          </a:solidFill>
          <a:latin typeface="+mn-lt"/>
          <a:ea typeface="ＭＳ Ｐゴシック" pitchFamily="34" charset="-128"/>
          <a:cs typeface="ＭＳ Ｐゴシック"/>
        </a:defRPr>
      </a:lvl4pPr>
      <a:lvl5pPr marL="1028700" indent="-1762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charset="0"/>
        <a:buChar char="–"/>
        <a:defRPr sz="1500">
          <a:solidFill>
            <a:schemeClr val="tx1"/>
          </a:solidFill>
          <a:latin typeface="+mn-lt"/>
          <a:ea typeface="ＭＳ Ｐゴシック" pitchFamily="34" charset="-128"/>
          <a:cs typeface="ＭＳ Ｐゴシック"/>
        </a:defRPr>
      </a:lvl5pPr>
      <a:lvl6pPr marL="1371600" indent="-1762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pitchFamily="34" charset="0"/>
        <a:buChar char="–"/>
        <a:defRPr sz="1500">
          <a:solidFill>
            <a:schemeClr val="tx1"/>
          </a:solidFill>
          <a:latin typeface="+mn-lt"/>
          <a:ea typeface="+mn-ea"/>
        </a:defRPr>
      </a:lvl6pPr>
      <a:lvl7pPr marL="1714500" indent="-1762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pitchFamily="34" charset="0"/>
        <a:buChar char="–"/>
        <a:defRPr sz="1500">
          <a:solidFill>
            <a:schemeClr val="tx1"/>
          </a:solidFill>
          <a:latin typeface="+mn-lt"/>
          <a:ea typeface="+mn-ea"/>
        </a:defRPr>
      </a:lvl7pPr>
      <a:lvl8pPr marL="2057400" indent="-1762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pitchFamily="34" charset="0"/>
        <a:buChar char="–"/>
        <a:defRPr sz="1500">
          <a:solidFill>
            <a:schemeClr val="tx1"/>
          </a:solidFill>
          <a:latin typeface="+mn-lt"/>
          <a:ea typeface="+mn-ea"/>
        </a:defRPr>
      </a:lvl8pPr>
      <a:lvl9pPr marL="2400300" indent="-1762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pitchFamily="34" charset="0"/>
        <a:buChar char="–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685801"/>
            <a:ext cx="9144000" cy="39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1752" tIns="45720" rIns="73152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57300"/>
            <a:ext cx="7823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3015" name="Rectangle 16"/>
          <p:cNvSpPr>
            <a:spLocks noChangeArrowheads="1"/>
          </p:cNvSpPr>
          <p:nvPr/>
        </p:nvSpPr>
        <p:spPr bwMode="auto">
          <a:xfrm>
            <a:off x="8839200" y="4972050"/>
            <a:ext cx="304800" cy="17145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685800" eaLnBrk="0" hangingPunct="0">
              <a:defRPr/>
            </a:pPr>
            <a:fld id="{1B0E538B-057A-4367-8031-2C91E5CCF299}" type="slidenum">
              <a:rPr lang="en-US" sz="675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pPr algn="ctr" defTabSz="685800" eaLnBrk="0" hangingPunct="0">
                <a:defRPr/>
              </a:pPr>
              <a:t>‹#›</a:t>
            </a:fld>
            <a:endParaRPr lang="en-US" sz="675" b="1" dirty="0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1511" name="Picture 7" descr="FM corp_banner_PPT_RG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"/>
            <a:ext cx="9144000" cy="459581"/>
          </a:xfrm>
          <a:prstGeom prst="rect">
            <a:avLst/>
          </a:prstGeom>
          <a:noFill/>
        </p:spPr>
      </p:pic>
      <p:sp>
        <p:nvSpPr>
          <p:cNvPr id="430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chemeClr val="bg1"/>
                </a:solidFill>
                <a:ea typeface="+mn-ea"/>
              </a:defRPr>
            </a:lvl1pPr>
          </a:lstStyle>
          <a:p>
            <a:pPr defTabSz="685800"/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Month Year </a:t>
            </a:r>
            <a:r>
              <a:rPr lang="en-US" sz="750" b="1" smtClean="0">
                <a:solidFill>
                  <a:srgbClr val="FFFFFF"/>
                </a:solidFill>
                <a:latin typeface="Arial" charset="0"/>
                <a:cs typeface="Arial" charset="0"/>
              </a:rPr>
              <a:t>|</a:t>
            </a:r>
            <a:r>
              <a:rPr lang="en-US" smtClean="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FFFF"/>
                </a:solidFill>
                <a:latin typeface="Arial" charset="0"/>
                <a:cs typeface="Arial" charset="0"/>
              </a:rPr>
              <a:t>Presentation Title Goes Here</a:t>
            </a:r>
            <a:endParaRPr lang="en-US" b="1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01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</p:sldLayoutIdLst>
  <p:transition spd="med"/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pitchFamily="34" charset="-128"/>
          <a:cs typeface="Arial" charset="0"/>
        </a:defRPr>
      </a:lvl2pPr>
      <a:lvl3pPr algn="l" rtl="0" fontAlgn="base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pitchFamily="34" charset="-128"/>
          <a:cs typeface="Arial" charset="0"/>
        </a:defRPr>
      </a:lvl3pPr>
      <a:lvl4pPr algn="l" rtl="0" fontAlgn="base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pitchFamily="34" charset="-128"/>
          <a:cs typeface="Arial" charset="0"/>
        </a:defRPr>
      </a:lvl4pPr>
      <a:lvl5pPr algn="l" rtl="0" fontAlgn="base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pitchFamily="34" charset="-128"/>
          <a:cs typeface="Arial" charset="0"/>
        </a:defRPr>
      </a:lvl5pPr>
      <a:lvl6pPr marL="342900" algn="l" rtl="0" fontAlgn="base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pitchFamily="34" charset="-128"/>
          <a:cs typeface="Arial" charset="0"/>
        </a:defRPr>
      </a:lvl6pPr>
      <a:lvl7pPr marL="685800" algn="l" rtl="0" fontAlgn="base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pitchFamily="34" charset="-128"/>
          <a:cs typeface="Arial" charset="0"/>
        </a:defRPr>
      </a:lvl7pPr>
      <a:lvl8pPr marL="1028700" algn="l" rtl="0" fontAlgn="base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pitchFamily="34" charset="-128"/>
          <a:cs typeface="Arial" charset="0"/>
        </a:defRPr>
      </a:lvl8pPr>
      <a:lvl9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pitchFamily="34" charset="-128"/>
          <a:cs typeface="Arial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ct val="45000"/>
        </a:spcBef>
        <a:spcAft>
          <a:spcPct val="0"/>
        </a:spcAft>
        <a:buClr>
          <a:srgbClr val="808080"/>
        </a:buClr>
        <a:buFont typeface="Wingdings 2" pitchFamily="18" charset="2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296466" indent="-210741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Wingdings 2" pitchFamily="18" charset="2"/>
        <a:buChar char="¡"/>
        <a:defRPr sz="1650">
          <a:solidFill>
            <a:schemeClr val="tx1"/>
          </a:solidFill>
          <a:latin typeface="+mn-lt"/>
          <a:ea typeface="+mn-ea"/>
          <a:cs typeface="+mn-cs"/>
        </a:defRPr>
      </a:lvl2pPr>
      <a:lvl3pPr marL="553641" indent="-171450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SzPct val="75000"/>
        <a:buFont typeface="Wingdings" pitchFamily="2" charset="2"/>
        <a:buChar char="o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766763" indent="-127397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6213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6213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6pPr>
      <a:lvl7pPr marL="1714500" indent="-176213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76213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8pPr>
      <a:lvl9pPr marL="2400300" indent="-176213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673059"/>
            <a:ext cx="9144000" cy="39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1752" tIns="45720" rIns="73152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57300"/>
            <a:ext cx="8534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3015" name="Rectangle 16"/>
          <p:cNvSpPr>
            <a:spLocks noChangeArrowheads="1"/>
          </p:cNvSpPr>
          <p:nvPr/>
        </p:nvSpPr>
        <p:spPr bwMode="auto">
          <a:xfrm>
            <a:off x="8839200" y="4972050"/>
            <a:ext cx="304800" cy="17145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685800" eaLnBrk="0" hangingPunct="0">
              <a:defRPr/>
            </a:pPr>
            <a:fld id="{3AA3C4AA-BAA1-446D-8B9E-617B73C66603}" type="slidenum">
              <a:rPr lang="en-US" sz="675" b="1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pPr algn="ctr" defTabSz="685800" eaLnBrk="0" hangingPunct="0">
                <a:defRPr/>
              </a:pPr>
              <a:t>‹#›</a:t>
            </a:fld>
            <a:endParaRPr lang="en-US" sz="675" b="1" dirty="0">
              <a:solidFill>
                <a:srgbClr val="FFFFFF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3317" name="Picture 7" descr="FM corp_banner_PPT_RGB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1"/>
            <a:ext cx="9144000" cy="45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972050"/>
            <a:ext cx="8839200" cy="171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675">
                <a:solidFill>
                  <a:srgbClr val="FFFFFF"/>
                </a:solidFill>
                <a:latin typeface="Arial" pitchFamily="34" charset="0"/>
                <a:ea typeface="+mn-ea"/>
                <a:cs typeface="ＭＳ Ｐゴシック"/>
              </a:defRPr>
            </a:lvl1pPr>
          </a:lstStyle>
          <a:p>
            <a:pPr defTabSz="685800">
              <a:defRPr/>
            </a:pPr>
            <a:fld id="{9494C6FF-E6DB-448E-8BE4-593A56F0CD45}" type="datetime4">
              <a:rPr lang="en-US" smtClean="0"/>
              <a:pPr defTabSz="685800">
                <a:defRPr/>
              </a:pPr>
              <a:t>July 29, 2015</a:t>
            </a:fld>
            <a:r>
              <a:rPr lang="en-US" smtClean="0"/>
              <a:t> </a:t>
            </a:r>
            <a:r>
              <a:rPr lang="en-US" sz="750" b="1" smtClean="0"/>
              <a:t>|</a:t>
            </a:r>
            <a:r>
              <a:rPr lang="en-US" smtClean="0"/>
              <a:t> </a:t>
            </a:r>
            <a:r>
              <a:rPr lang="en-US" b="1" smtClean="0"/>
              <a:t>Securitization Program Management Office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89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 spd="med"/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+mj-lt"/>
          <a:ea typeface="ＭＳ Ｐゴシック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/>
          <a:cs typeface="Arial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/>
          <a:cs typeface="Arial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/>
          <a:cs typeface="Arial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/>
          <a:cs typeface="Arial" pitchFamily="34" charset="0"/>
        </a:defRPr>
      </a:lvl5pPr>
      <a:lvl6pPr marL="3429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/>
          <a:cs typeface="Arial" pitchFamily="34" charset="0"/>
        </a:defRPr>
      </a:lvl6pPr>
      <a:lvl7pPr marL="685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/>
          <a:cs typeface="Arial" pitchFamily="34" charset="0"/>
        </a:defRPr>
      </a:lvl7pPr>
      <a:lvl8pPr marL="10287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/>
          <a:cs typeface="Arial" pitchFamily="34" charset="0"/>
        </a:defRPr>
      </a:lvl8pPr>
      <a:lvl9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pitchFamily="34" charset="0"/>
          <a:ea typeface="ＭＳ Ｐゴシック"/>
          <a:cs typeface="Arial" pitchFamily="34" charset="0"/>
        </a:defRPr>
      </a:lvl9pPr>
    </p:titleStyle>
    <p:bodyStyle>
      <a:lvl1pPr marL="257175" indent="-257175" algn="l" rtl="0" eaLnBrk="0" fontAlgn="base" hangingPunct="0">
        <a:lnSpc>
          <a:spcPct val="90000"/>
        </a:lnSpc>
        <a:spcBef>
          <a:spcPct val="45000"/>
        </a:spcBef>
        <a:spcAft>
          <a:spcPct val="0"/>
        </a:spcAft>
        <a:buClr>
          <a:srgbClr val="808080"/>
        </a:buClr>
        <a:buFont typeface="Wingdings 2" pitchFamily="18" charset="2"/>
        <a:defRPr sz="1800">
          <a:solidFill>
            <a:schemeClr val="tx1"/>
          </a:solidFill>
          <a:latin typeface="+mn-lt"/>
          <a:ea typeface="ＭＳ Ｐゴシック"/>
          <a:cs typeface="+mn-cs"/>
        </a:defRPr>
      </a:lvl1pPr>
      <a:lvl2pPr marL="296466" indent="-210741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Wingdings 2" pitchFamily="18" charset="2"/>
        <a:buChar char="¡"/>
        <a:defRPr sz="1650">
          <a:solidFill>
            <a:schemeClr val="tx1"/>
          </a:solidFill>
          <a:latin typeface="+mn-lt"/>
          <a:ea typeface="ＭＳ Ｐゴシック"/>
          <a:cs typeface="+mn-cs"/>
        </a:defRPr>
      </a:lvl2pPr>
      <a:lvl3pPr marL="553641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SzPct val="75000"/>
        <a:buFont typeface="Wingdings" pitchFamily="2" charset="2"/>
        <a:buChar char="o"/>
        <a:defRPr sz="1500">
          <a:solidFill>
            <a:schemeClr val="tx1"/>
          </a:solidFill>
          <a:latin typeface="+mn-lt"/>
          <a:ea typeface="ＭＳ Ｐゴシック"/>
          <a:cs typeface="+mn-cs"/>
        </a:defRPr>
      </a:lvl3pPr>
      <a:lvl4pPr marL="766763" indent="-127397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Char char="•"/>
        <a:defRPr sz="1500">
          <a:solidFill>
            <a:schemeClr val="tx1"/>
          </a:solidFill>
          <a:latin typeface="+mn-lt"/>
          <a:ea typeface="ＭＳ Ｐゴシック"/>
          <a:cs typeface="+mn-cs"/>
        </a:defRPr>
      </a:lvl4pPr>
      <a:lvl5pPr marL="1028700" indent="-1762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charset="0"/>
        <a:buChar char="–"/>
        <a:defRPr sz="1500">
          <a:solidFill>
            <a:schemeClr val="tx1"/>
          </a:solidFill>
          <a:latin typeface="+mn-lt"/>
          <a:ea typeface="ＭＳ Ｐゴシック"/>
          <a:cs typeface="+mn-cs"/>
        </a:defRPr>
      </a:lvl5pPr>
      <a:lvl6pPr marL="1371600" indent="-17621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pitchFamily="34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6pPr>
      <a:lvl7pPr marL="1714500" indent="-17621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pitchFamily="34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7621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pitchFamily="34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8pPr>
      <a:lvl9pPr marL="2400300" indent="-17621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808080"/>
        </a:buClr>
        <a:buFont typeface="Arial" pitchFamily="34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emf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ason_anders@fanniemae.com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Jeffery_nogosek@fanniemae.co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gif"/><Relationship Id="rId18" Type="http://schemas.microsoft.com/office/2007/relationships/hdphoto" Target="../media/hdphoto1.wdp"/><Relationship Id="rId26" Type="http://schemas.openxmlformats.org/officeDocument/2006/relationships/image" Target="../media/image18.png"/><Relationship Id="rId39" Type="http://schemas.openxmlformats.org/officeDocument/2006/relationships/image" Target="../media/image30.png"/><Relationship Id="rId21" Type="http://schemas.openxmlformats.org/officeDocument/2006/relationships/image" Target="../media/image13.png"/><Relationship Id="rId34" Type="http://schemas.openxmlformats.org/officeDocument/2006/relationships/image" Target="../media/image26.png"/><Relationship Id="rId42" Type="http://schemas.openxmlformats.org/officeDocument/2006/relationships/image" Target="../media/image32.jpeg"/><Relationship Id="rId47" Type="http://schemas.openxmlformats.org/officeDocument/2006/relationships/image" Target="../media/image36.jpeg"/><Relationship Id="rId50" Type="http://schemas.openxmlformats.org/officeDocument/2006/relationships/image" Target="../media/image38.png"/><Relationship Id="rId55" Type="http://schemas.openxmlformats.org/officeDocument/2006/relationships/image" Target="../media/image42.jpeg"/><Relationship Id="rId7" Type="http://schemas.openxmlformats.org/officeDocument/2006/relationships/image" Target="../media/image4.png"/><Relationship Id="rId12" Type="http://schemas.openxmlformats.org/officeDocument/2006/relationships/image" Target="../media/image7.emf"/><Relationship Id="rId17" Type="http://schemas.openxmlformats.org/officeDocument/2006/relationships/image" Target="../media/image11.png"/><Relationship Id="rId25" Type="http://schemas.openxmlformats.org/officeDocument/2006/relationships/image" Target="../media/image17.emf"/><Relationship Id="rId33" Type="http://schemas.openxmlformats.org/officeDocument/2006/relationships/image" Target="../media/image25.jpeg"/><Relationship Id="rId38" Type="http://schemas.openxmlformats.org/officeDocument/2006/relationships/image" Target="../media/image29.png"/><Relationship Id="rId46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jpeg"/><Relationship Id="rId20" Type="http://schemas.openxmlformats.org/officeDocument/2006/relationships/image" Target="../media/image12.jpeg"/><Relationship Id="rId29" Type="http://schemas.openxmlformats.org/officeDocument/2006/relationships/image" Target="../media/image21.png"/><Relationship Id="rId41" Type="http://schemas.openxmlformats.org/officeDocument/2006/relationships/hyperlink" Target="http://www.leaderslaboratory.com/wp-content/uploads/2013/09/Marketing-Performance-Metrics.jpg" TargetMode="External"/><Relationship Id="rId54" Type="http://schemas.openxmlformats.org/officeDocument/2006/relationships/hyperlink" Target="https://www.google.com/url?sa=i&amp;rct=j&amp;q=&amp;esrc=s&amp;source=images&amp;cd=&amp;cad=rja&amp;uact=8&amp;ved=0CAcQjRxqFQoTCIed-PvV6sYCFQt0PgodkwUIxg&amp;url=https://careers.informatica.com/&amp;ei=k2qtVceHMovo-QGTi6CwDA&amp;bvm=bv.98197061,d.cWw&amp;psig=AFQjCNGh03D5jT9D9bahqRk-UjJwdlzBZg&amp;ust=143751476946418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jenkins-ci.org/" TargetMode="External"/><Relationship Id="rId11" Type="http://schemas.openxmlformats.org/officeDocument/2006/relationships/image" Target="../media/image6.jpeg"/><Relationship Id="rId24" Type="http://schemas.openxmlformats.org/officeDocument/2006/relationships/image" Target="../media/image16.png"/><Relationship Id="rId32" Type="http://schemas.openxmlformats.org/officeDocument/2006/relationships/image" Target="../media/image24.png"/><Relationship Id="rId37" Type="http://schemas.openxmlformats.org/officeDocument/2006/relationships/image" Target="../media/image28.png"/><Relationship Id="rId40" Type="http://schemas.openxmlformats.org/officeDocument/2006/relationships/image" Target="../media/image31.png"/><Relationship Id="rId45" Type="http://schemas.microsoft.com/office/2007/relationships/hdphoto" Target="../media/hdphoto3.wdp"/><Relationship Id="rId53" Type="http://schemas.openxmlformats.org/officeDocument/2006/relationships/image" Target="../media/image41.png"/><Relationship Id="rId58" Type="http://schemas.openxmlformats.org/officeDocument/2006/relationships/image" Target="../media/image45.jpeg"/><Relationship Id="rId5" Type="http://schemas.openxmlformats.org/officeDocument/2006/relationships/image" Target="../media/image3.png"/><Relationship Id="rId15" Type="http://schemas.openxmlformats.org/officeDocument/2006/relationships/hyperlink" Target="http://www.google.com/url?url=http://www.hooping.org/2011/07/were-spinning-it-up-in-colorado/the-spin-summit-logo/&amp;rct=j&amp;frm=1&amp;q=&amp;esrc=s&amp;sa=U&amp;ei=zkGeU7zlDtXJsQSS6oLoAQ&amp;ved=0CCwQ9QEwCw&amp;sig2=YpHfM_XZOZkGU4Bve8BXzQ&amp;usg=AFQjCNGDMo6xej8vFOeC4vfjz97MkLvQsQ" TargetMode="External"/><Relationship Id="rId23" Type="http://schemas.openxmlformats.org/officeDocument/2006/relationships/image" Target="../media/image15.jpeg"/><Relationship Id="rId28" Type="http://schemas.openxmlformats.org/officeDocument/2006/relationships/image" Target="../media/image20.gif"/><Relationship Id="rId36" Type="http://schemas.openxmlformats.org/officeDocument/2006/relationships/image" Target="../media/image27.png"/><Relationship Id="rId49" Type="http://schemas.openxmlformats.org/officeDocument/2006/relationships/image" Target="../media/image37.jpeg"/><Relationship Id="rId57" Type="http://schemas.openxmlformats.org/officeDocument/2006/relationships/image" Target="../media/image44.jpeg"/><Relationship Id="rId10" Type="http://schemas.openxmlformats.org/officeDocument/2006/relationships/hyperlink" Target="https://www.google.com/url?url=https://github.com/blog/644-subversion-write-support&amp;rct=j&amp;frm=1&amp;q=&amp;esrc=s&amp;sa=U&amp;ei=4kCeU5KgMYzjsATl1IDwDA&amp;ved=0CCwQ9QEwCw&amp;sig2=27ESde53VfpQL_tJOEinVQ&amp;usg=AFQjCNHFtlpSPA_VRXTBp8V8zTxeWwxL_g" TargetMode="External"/><Relationship Id="rId19" Type="http://schemas.openxmlformats.org/officeDocument/2006/relationships/hyperlink" Target="http://www.google.com/url?url=http://www.psdgraphics.com/backgrounds/world-globe-background/&amp;rct=j&amp;frm=1&amp;q=&amp;esrc=s&amp;sa=U&amp;ei=RxblVPKkNND5yQSLl4GoDw&amp;ved=0CCQQ9QEwBw&amp;usg=AFQjCNHPSUc9zzS9BBFBbcZIHgnpf2lVEQ" TargetMode="External"/><Relationship Id="rId31" Type="http://schemas.openxmlformats.org/officeDocument/2006/relationships/image" Target="../media/image23.emf"/><Relationship Id="rId44" Type="http://schemas.openxmlformats.org/officeDocument/2006/relationships/image" Target="../media/image34.png"/><Relationship Id="rId52" Type="http://schemas.openxmlformats.org/officeDocument/2006/relationships/image" Target="../media/image40.png"/><Relationship Id="rId4" Type="http://schemas.openxmlformats.org/officeDocument/2006/relationships/hyperlink" Target="http://www.castsoftware.com/" TargetMode="External"/><Relationship Id="rId9" Type="http://schemas.openxmlformats.org/officeDocument/2006/relationships/image" Target="../media/image5.jpeg"/><Relationship Id="rId14" Type="http://schemas.openxmlformats.org/officeDocument/2006/relationships/image" Target="../media/image9.jpeg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microsoft.com/office/2007/relationships/hdphoto" Target="../media/hdphoto2.wdp"/><Relationship Id="rId43" Type="http://schemas.openxmlformats.org/officeDocument/2006/relationships/image" Target="../media/image33.jpeg"/><Relationship Id="rId48" Type="http://schemas.openxmlformats.org/officeDocument/2006/relationships/hyperlink" Target="http://blogs.vmware.com/tp/.a/6a00d8341c328153ef0168eb470399970c-pi" TargetMode="External"/><Relationship Id="rId56" Type="http://schemas.openxmlformats.org/officeDocument/2006/relationships/image" Target="../media/image43.png"/><Relationship Id="rId8" Type="http://schemas.openxmlformats.org/officeDocument/2006/relationships/hyperlink" Target="http://www.google.com/url?url=http://en.wikipedia.org/wiki/SonarQube&amp;rct=j&amp;frm=1&amp;q=&amp;esrc=s&amp;sa=U&amp;ei=cFmeU4vLHPTSsAS21YCADA&amp;ved=0CBwQ9QEwAw&amp;sig2=QYb3BdyM5445DC7QNxeFsQ&amp;usg=AFQjCNH-PF265c0Eiu4U0eV68YT6h-hRsg" TargetMode="External"/><Relationship Id="rId51" Type="http://schemas.openxmlformats.org/officeDocument/2006/relationships/image" Target="../media/image39.png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www.google.com/url?sa=i&amp;rct=j&amp;q=&amp;esrc=s&amp;source=images&amp;cd=&amp;cad=rja&amp;uact=8&amp;ved=0CAcQjRxqFQoTCJiaw52j_MYCFUIaPgod21cCmA&amp;url=http://www.corinne-delis.typepad.com/photography/page/19/&amp;ei=S6W2VdjIFMK0-AHbr4nACQ&amp;bvm=bv.98717601,d.dmo&amp;psig=AFQjCNFMbUa2GLrecr4fX5Vs-UzRYfXrLw&amp;ust=1438119594407126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g"/><Relationship Id="rId3" Type="http://schemas.openxmlformats.org/officeDocument/2006/relationships/image" Target="../media/image48.jp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jp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jpg"/><Relationship Id="rId9" Type="http://schemas.openxmlformats.org/officeDocument/2006/relationships/image" Target="../media/image54.png"/><Relationship Id="rId14" Type="http://schemas.openxmlformats.org/officeDocument/2006/relationships/image" Target="../media/image5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CAcQjRxqFQoTCIed-PvV6sYCFQt0PgodkwUIxg&amp;url=https://careers.informatica.com/&amp;ei=k2qtVceHMovo-QGTi6CwDA&amp;bvm=bv.98197061,d.cWw&amp;psig=AFQjCNGh03D5jT9D9bahqRk-UjJwdlzBZg&amp;ust=1437514769464188" TargetMode="External"/><Relationship Id="rId7" Type="http://schemas.openxmlformats.org/officeDocument/2006/relationships/image" Target="../media/image4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491" y="2343150"/>
            <a:ext cx="7772400" cy="501676"/>
          </a:xfrm>
        </p:spPr>
        <p:txBody>
          <a:bodyPr/>
          <a:lstStyle/>
          <a:p>
            <a:r>
              <a:rPr lang="en-US" sz="2800" dirty="0" smtClean="0"/>
              <a:t>DevOps Deep Dive:  Test Data Management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9188" y="2844826"/>
            <a:ext cx="2166703" cy="398177"/>
          </a:xfrm>
        </p:spPr>
        <p:txBody>
          <a:bodyPr/>
          <a:lstStyle/>
          <a:p>
            <a:r>
              <a:rPr lang="en-US" sz="2400" b="1" dirty="0" smtClean="0"/>
              <a:t>July 29, 2015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7003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841">
            <a:off x="3232414" y="1222361"/>
            <a:ext cx="2486355" cy="344042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" t="825" r="1620" b="899"/>
          <a:stretch/>
        </p:blipFill>
        <p:spPr>
          <a:xfrm>
            <a:off x="582728" y="482354"/>
            <a:ext cx="7982628" cy="4439690"/>
          </a:xfrm>
          <a:prstGeom prst="rect">
            <a:avLst/>
          </a:prstGeom>
          <a:ln w="19050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Test Data Control Center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615" y="530977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 as a Service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85521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25833" y="1364670"/>
            <a:ext cx="814748" cy="602386"/>
            <a:chOff x="3825833" y="1737234"/>
            <a:chExt cx="814748" cy="602386"/>
          </a:xfrm>
        </p:grpSpPr>
        <p:pic>
          <p:nvPicPr>
            <p:cNvPr id="3" name="Picture 2" descr="legacy vs delphix-03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897" r="62259" b="69954"/>
            <a:stretch/>
          </p:blipFill>
          <p:spPr>
            <a:xfrm>
              <a:off x="3825833" y="1778004"/>
              <a:ext cx="640646" cy="561616"/>
            </a:xfrm>
            <a:prstGeom prst="rect">
              <a:avLst/>
            </a:prstGeom>
          </p:spPr>
        </p:pic>
        <p:sp>
          <p:nvSpPr>
            <p:cNvPr id="4" name="Rectangle 24"/>
            <p:cNvSpPr>
              <a:spLocks noChangeArrowheads="1"/>
            </p:cNvSpPr>
            <p:nvPr/>
          </p:nvSpPr>
          <p:spPr bwMode="gray">
            <a:xfrm>
              <a:off x="4025926" y="1737234"/>
              <a:ext cx="614655" cy="295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11258" tIns="54845" rIns="111258" bIns="54845">
              <a:spAutoFit/>
            </a:bodyPr>
            <a:lstStyle/>
            <a:p>
              <a:pPr algn="ctr" defTabSz="1333500" fontAlgn="auto">
                <a:defRPr/>
              </a:pPr>
              <a:r>
                <a:rPr lang="en-US" sz="600" b="1" dirty="0" smtClean="0">
                  <a:solidFill>
                    <a:srgbClr val="C00000"/>
                  </a:solidFill>
                  <a:latin typeface="Helvetica Light"/>
                  <a:ea typeface="+mn-ea"/>
                  <a:cs typeface="Helvetica Light"/>
                </a:rPr>
                <a:t>Test-Data </a:t>
              </a:r>
            </a:p>
            <a:p>
              <a:pPr algn="ctr" defTabSz="1333500" fontAlgn="auto">
                <a:defRPr/>
              </a:pPr>
              <a:r>
                <a:rPr lang="en-US" sz="600" b="1" dirty="0" smtClean="0">
                  <a:solidFill>
                    <a:srgbClr val="C00000"/>
                  </a:solidFill>
                  <a:latin typeface="Helvetica Light"/>
                  <a:ea typeface="+mn-ea"/>
                  <a:cs typeface="Helvetica Light"/>
                </a:rPr>
                <a:t>Request</a:t>
              </a:r>
              <a:endParaRPr lang="en-US" sz="600" b="1" dirty="0">
                <a:solidFill>
                  <a:srgbClr val="C00000"/>
                </a:solidFill>
                <a:latin typeface="Helvetica Light"/>
                <a:ea typeface="+mn-ea"/>
                <a:cs typeface="Helvetica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75531" y="1406488"/>
            <a:ext cx="3224212" cy="2926615"/>
            <a:chOff x="6175531" y="1490658"/>
            <a:chExt cx="3224212" cy="2926615"/>
          </a:xfrm>
        </p:grpSpPr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75531" y="1490658"/>
              <a:ext cx="941387" cy="299997"/>
            </a:xfrm>
            <a:prstGeom prst="rect">
              <a:avLst/>
            </a:prstGeom>
          </p:spPr>
        </p:pic>
        <p:sp>
          <p:nvSpPr>
            <p:cNvPr id="7" name="Rectangle 24"/>
            <p:cNvSpPr>
              <a:spLocks noChangeArrowheads="1"/>
            </p:cNvSpPr>
            <p:nvPr/>
          </p:nvSpPr>
          <p:spPr bwMode="gray">
            <a:xfrm>
              <a:off x="7094693" y="1525896"/>
              <a:ext cx="1703388" cy="27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Development</a:t>
              </a:r>
            </a:p>
          </p:txBody>
        </p:sp>
        <p:pic>
          <p:nvPicPr>
            <p:cNvPr id="8" name="Picture 7" descr="server.png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13681" y="2000245"/>
              <a:ext cx="939800" cy="299998"/>
            </a:xfrm>
            <a:prstGeom prst="rect">
              <a:avLst/>
            </a:prstGeom>
          </p:spPr>
        </p:pic>
        <p:pic>
          <p:nvPicPr>
            <p:cNvPr id="9" name="Picture 8" descr="server.png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81956" y="2509833"/>
              <a:ext cx="941387" cy="299997"/>
            </a:xfrm>
            <a:prstGeom prst="rect">
              <a:avLst/>
            </a:prstGeom>
          </p:spPr>
        </p:pic>
        <p:pic>
          <p:nvPicPr>
            <p:cNvPr id="10" name="Picture 9" descr="server.png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72431" y="3019420"/>
              <a:ext cx="941387" cy="299998"/>
            </a:xfrm>
            <a:prstGeom prst="rect">
              <a:avLst/>
            </a:prstGeom>
          </p:spPr>
        </p:pic>
        <p:pic>
          <p:nvPicPr>
            <p:cNvPr id="11" name="Picture 10" descr="server.png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89868" y="3529008"/>
              <a:ext cx="939800" cy="299997"/>
            </a:xfrm>
            <a:prstGeom prst="rect">
              <a:avLst/>
            </a:prstGeom>
          </p:spPr>
        </p:pic>
        <p:pic>
          <p:nvPicPr>
            <p:cNvPr id="12" name="Picture 11" descr="server.png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77118" y="4038530"/>
              <a:ext cx="939800" cy="298589"/>
            </a:xfrm>
            <a:prstGeom prst="rect">
              <a:avLst/>
            </a:prstGeom>
          </p:spPr>
        </p:pic>
        <p:sp>
          <p:nvSpPr>
            <p:cNvPr id="13" name="Rectangle 24"/>
            <p:cNvSpPr>
              <a:spLocks noChangeArrowheads="1"/>
            </p:cNvSpPr>
            <p:nvPr/>
          </p:nvSpPr>
          <p:spPr bwMode="gray">
            <a:xfrm>
              <a:off x="7509031" y="2035484"/>
              <a:ext cx="1703387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Testing</a:t>
              </a:r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gray">
            <a:xfrm>
              <a:off x="7690006" y="2451409"/>
              <a:ext cx="1144587" cy="433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Quality Assurance</a:t>
              </a:r>
            </a:p>
          </p:txBody>
        </p:sp>
        <p:sp>
          <p:nvSpPr>
            <p:cNvPr id="15" name="Rectangle 24"/>
            <p:cNvSpPr>
              <a:spLocks noChangeArrowheads="1"/>
            </p:cNvSpPr>
            <p:nvPr/>
          </p:nvSpPr>
          <p:spPr bwMode="gray">
            <a:xfrm>
              <a:off x="7696356" y="3062596"/>
              <a:ext cx="1703387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Integration</a:t>
              </a:r>
            </a:p>
          </p:txBody>
        </p:sp>
        <p:sp>
          <p:nvSpPr>
            <p:cNvPr id="16" name="Rectangle 24"/>
            <p:cNvSpPr>
              <a:spLocks noChangeArrowheads="1"/>
            </p:cNvSpPr>
            <p:nvPr/>
          </p:nvSpPr>
          <p:spPr bwMode="gray">
            <a:xfrm>
              <a:off x="7524906" y="3467409"/>
              <a:ext cx="1041400" cy="433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 smtClean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BI or </a:t>
              </a:r>
            </a:p>
            <a:p>
              <a:pPr defTabSz="1333500" fontAlgn="auto">
                <a:defRPr/>
              </a:pPr>
              <a:r>
                <a:rPr lang="en-US" sz="1050" dirty="0" smtClean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DWH</a:t>
              </a:r>
              <a:endParaRPr lang="en-US" sz="1050" dirty="0">
                <a:solidFill>
                  <a:schemeClr val="tx2">
                    <a:lumMod val="75000"/>
                  </a:schemeClr>
                </a:solidFill>
                <a:latin typeface="Helvetica Light"/>
                <a:ea typeface="+mn-ea"/>
                <a:cs typeface="Helvetica Light"/>
              </a:endParaRPr>
            </a:p>
          </p:txBody>
        </p:sp>
        <p:sp>
          <p:nvSpPr>
            <p:cNvPr id="17" name="Rectangle 24"/>
            <p:cNvSpPr>
              <a:spLocks noChangeArrowheads="1"/>
            </p:cNvSpPr>
            <p:nvPr/>
          </p:nvSpPr>
          <p:spPr bwMode="gray">
            <a:xfrm>
              <a:off x="7094693" y="3983346"/>
              <a:ext cx="1041400" cy="433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 smtClean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Backup </a:t>
              </a:r>
            </a:p>
            <a:p>
              <a:pPr defTabSz="1333500" fontAlgn="auto">
                <a:defRPr/>
              </a:pPr>
              <a:r>
                <a:rPr lang="en-US" sz="1050" dirty="0" smtClean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and DR</a:t>
              </a:r>
              <a:endParaRPr lang="en-US" sz="1050" dirty="0">
                <a:solidFill>
                  <a:schemeClr val="tx2">
                    <a:lumMod val="75000"/>
                  </a:schemeClr>
                </a:solidFill>
                <a:latin typeface="Helvetica Light"/>
                <a:ea typeface="+mn-ea"/>
                <a:cs typeface="Helvetica Light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3122962" y="1207107"/>
            <a:ext cx="0" cy="3380731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466479" y="1481730"/>
            <a:ext cx="2402789" cy="1093932"/>
            <a:chOff x="4466479" y="1565900"/>
            <a:chExt cx="2402789" cy="1093932"/>
          </a:xfrm>
        </p:grpSpPr>
        <p:sp>
          <p:nvSpPr>
            <p:cNvPr id="20" name="Oval 19"/>
            <p:cNvSpPr/>
            <p:nvPr/>
          </p:nvSpPr>
          <p:spPr bwMode="auto">
            <a:xfrm>
              <a:off x="6778781" y="1600509"/>
              <a:ext cx="88900" cy="9048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6780368" y="1725921"/>
              <a:ext cx="88900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4466479" y="1800534"/>
              <a:ext cx="1715402" cy="859298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hevron 22"/>
            <p:cNvSpPr/>
            <p:nvPr/>
          </p:nvSpPr>
          <p:spPr>
            <a:xfrm rot="19567926">
              <a:off x="5626752" y="1914548"/>
              <a:ext cx="160338" cy="26193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4" name="Picture 47" descr="Delphix_Database Re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3714" y="1565900"/>
              <a:ext cx="503408" cy="48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011295" y="1586056"/>
              <a:ext cx="6281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Test </a:t>
              </a:r>
            </a:p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Data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  <a:p>
              <a:pPr algn="ctr" defTabSz="1333500" fontAlgn="auto">
                <a:defRPr/>
              </a:pPr>
              <a:r>
                <a:rPr lang="en-US" sz="800" b="1" i="1" dirty="0">
                  <a:solidFill>
                    <a:schemeClr val="bg1"/>
                  </a:solidFill>
                  <a:latin typeface="Helvetica Light"/>
                  <a:cs typeface="Helvetica Light"/>
                </a:rPr>
                <a:t>1</a:t>
              </a: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TB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43138" y="1335548"/>
            <a:ext cx="960182" cy="3101003"/>
            <a:chOff x="8043138" y="1419718"/>
            <a:chExt cx="960182" cy="3101003"/>
          </a:xfrm>
        </p:grpSpPr>
        <p:pic>
          <p:nvPicPr>
            <p:cNvPr id="27" name="Picture 26" descr="legacy vs delphix-03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343" r="62259" b="69954"/>
            <a:stretch/>
          </p:blipFill>
          <p:spPr>
            <a:xfrm>
              <a:off x="8043138" y="1419718"/>
              <a:ext cx="535782" cy="404817"/>
            </a:xfrm>
            <a:prstGeom prst="rect">
              <a:avLst/>
            </a:prstGeom>
            <a:noFill/>
          </p:spPr>
        </p:pic>
        <p:pic>
          <p:nvPicPr>
            <p:cNvPr id="28" name="Picture 27" descr="legacy vs delphix-03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343" r="62259" b="69954"/>
            <a:stretch/>
          </p:blipFill>
          <p:spPr>
            <a:xfrm>
              <a:off x="8287192" y="1957304"/>
              <a:ext cx="535782" cy="404817"/>
            </a:xfrm>
            <a:prstGeom prst="rect">
              <a:avLst/>
            </a:prstGeom>
            <a:noFill/>
          </p:spPr>
        </p:pic>
        <p:pic>
          <p:nvPicPr>
            <p:cNvPr id="29" name="Picture 28" descr="legacy vs delphix-03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343" r="62259" b="69954"/>
            <a:stretch/>
          </p:blipFill>
          <p:spPr>
            <a:xfrm>
              <a:off x="8465168" y="2515434"/>
              <a:ext cx="535782" cy="404817"/>
            </a:xfrm>
            <a:prstGeom prst="rect">
              <a:avLst/>
            </a:prstGeom>
            <a:noFill/>
          </p:spPr>
        </p:pic>
        <p:pic>
          <p:nvPicPr>
            <p:cNvPr id="30" name="Picture 29" descr="legacy vs delphix-03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343" r="62259" b="69954"/>
            <a:stretch/>
          </p:blipFill>
          <p:spPr>
            <a:xfrm>
              <a:off x="8467538" y="3029003"/>
              <a:ext cx="535782" cy="404817"/>
            </a:xfrm>
            <a:prstGeom prst="rect">
              <a:avLst/>
            </a:prstGeom>
            <a:noFill/>
          </p:spPr>
        </p:pic>
        <p:pic>
          <p:nvPicPr>
            <p:cNvPr id="31" name="Picture 30" descr="legacy vs delphix-03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343" r="62259" b="69954"/>
            <a:stretch/>
          </p:blipFill>
          <p:spPr>
            <a:xfrm>
              <a:off x="8330591" y="3577965"/>
              <a:ext cx="535782" cy="404817"/>
            </a:xfrm>
            <a:prstGeom prst="rect">
              <a:avLst/>
            </a:prstGeom>
            <a:noFill/>
          </p:spPr>
        </p:pic>
        <p:pic>
          <p:nvPicPr>
            <p:cNvPr id="32" name="Picture 31" descr="legacy vs delphix-03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343" r="62259" b="69954"/>
            <a:stretch/>
          </p:blipFill>
          <p:spPr>
            <a:xfrm>
              <a:off x="8096257" y="4115904"/>
              <a:ext cx="535782" cy="404817"/>
            </a:xfrm>
            <a:prstGeom prst="rect">
              <a:avLst/>
            </a:prstGeom>
            <a:noFill/>
          </p:spPr>
        </p:pic>
      </p:grpSp>
      <p:grpSp>
        <p:nvGrpSpPr>
          <p:cNvPr id="33" name="Group 32"/>
          <p:cNvGrpSpPr/>
          <p:nvPr/>
        </p:nvGrpSpPr>
        <p:grpSpPr>
          <a:xfrm>
            <a:off x="4500512" y="2000906"/>
            <a:ext cx="2975181" cy="2540877"/>
            <a:chOff x="4500512" y="2085076"/>
            <a:chExt cx="2975181" cy="2540877"/>
          </a:xfrm>
        </p:grpSpPr>
        <p:cxnSp>
          <p:nvCxnSpPr>
            <p:cNvPr id="34" name="Straight Connector 33"/>
            <p:cNvCxnSpPr>
              <a:endCxn id="55" idx="1"/>
            </p:cNvCxnSpPr>
            <p:nvPr/>
          </p:nvCxnSpPr>
          <p:spPr>
            <a:xfrm flipV="1">
              <a:off x="4500512" y="2846291"/>
              <a:ext cx="2086059" cy="144103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56" idx="1"/>
            </p:cNvCxnSpPr>
            <p:nvPr/>
          </p:nvCxnSpPr>
          <p:spPr>
            <a:xfrm>
              <a:off x="4500512" y="3115506"/>
              <a:ext cx="2063029" cy="240992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521711" y="3467409"/>
              <a:ext cx="1633182" cy="739775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hevron 36"/>
            <p:cNvSpPr/>
            <p:nvPr/>
          </p:nvSpPr>
          <p:spPr>
            <a:xfrm rot="562915">
              <a:off x="5919943" y="3078614"/>
              <a:ext cx="160338" cy="26193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Chevron 37"/>
            <p:cNvSpPr/>
            <p:nvPr/>
          </p:nvSpPr>
          <p:spPr>
            <a:xfrm rot="2038187">
              <a:off x="5673903" y="3879805"/>
              <a:ext cx="161925" cy="26193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7215343" y="2110096"/>
              <a:ext cx="90488" cy="9048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7216931" y="2235509"/>
              <a:ext cx="90487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7385206" y="2619684"/>
              <a:ext cx="88900" cy="9048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7386793" y="2745096"/>
              <a:ext cx="88900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7375681" y="3129271"/>
              <a:ext cx="88900" cy="9048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7377268" y="3254684"/>
              <a:ext cx="88900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7191531" y="3638859"/>
              <a:ext cx="90487" cy="9048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7193118" y="3764271"/>
              <a:ext cx="90488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6778781" y="4148446"/>
              <a:ext cx="90487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6780368" y="4272271"/>
              <a:ext cx="90488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>
              <a:endCxn id="54" idx="1"/>
            </p:cNvCxnSpPr>
            <p:nvPr/>
          </p:nvCxnSpPr>
          <p:spPr>
            <a:xfrm flipV="1">
              <a:off x="4521711" y="2326068"/>
              <a:ext cx="1887251" cy="295374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521711" y="3254684"/>
              <a:ext cx="2052282" cy="538162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hevron 50"/>
            <p:cNvSpPr/>
            <p:nvPr/>
          </p:nvSpPr>
          <p:spPr>
            <a:xfrm rot="20366913">
              <a:off x="5849619" y="2244582"/>
              <a:ext cx="161925" cy="26035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 rot="20913271">
              <a:off x="5910638" y="2650969"/>
              <a:ext cx="161925" cy="26193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 rot="907976">
              <a:off x="5877081" y="3488498"/>
              <a:ext cx="161925" cy="26193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4" name="Picture 47" descr="Delphix_Database Re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962" y="2085076"/>
              <a:ext cx="503408" cy="48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47" descr="Delphix_Database Re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71" y="2605299"/>
              <a:ext cx="503408" cy="48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47" descr="Delphix_Database Re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541" y="3115506"/>
              <a:ext cx="503408" cy="48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47" descr="Delphix_Database Re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309" y="3628054"/>
              <a:ext cx="503408" cy="48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47" descr="Delphix_Database Re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038" y="4143969"/>
              <a:ext cx="503408" cy="48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6332965" y="2108883"/>
              <a:ext cx="6281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Test </a:t>
              </a:r>
            </a:p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Data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  <a:p>
              <a:pPr algn="ctr" defTabSz="1333500" fontAlgn="auto">
                <a:defRPr/>
              </a:pPr>
              <a:r>
                <a:rPr lang="en-US" sz="800" b="1" i="1" dirty="0">
                  <a:solidFill>
                    <a:schemeClr val="bg1"/>
                  </a:solidFill>
                  <a:latin typeface="Helvetica Light"/>
                  <a:cs typeface="Helvetica Light"/>
                </a:rPr>
                <a:t>1</a:t>
              </a: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TB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500595" y="3135825"/>
              <a:ext cx="6281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Test </a:t>
              </a:r>
            </a:p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Data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  <a:p>
              <a:pPr algn="ctr" defTabSz="1333500" fontAlgn="auto">
                <a:defRPr/>
              </a:pPr>
              <a:r>
                <a:rPr lang="en-US" sz="800" b="1" i="1" dirty="0">
                  <a:solidFill>
                    <a:schemeClr val="bg1"/>
                  </a:solidFill>
                  <a:latin typeface="Helvetica Light"/>
                  <a:cs typeface="Helvetica Light"/>
                </a:rPr>
                <a:t>1</a:t>
              </a: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TB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979798" y="4164288"/>
              <a:ext cx="6281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Test </a:t>
              </a:r>
            </a:p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Data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  <a:p>
              <a:pPr algn="ctr" defTabSz="1333500" fontAlgn="auto">
                <a:defRPr/>
              </a:pPr>
              <a:r>
                <a:rPr lang="en-US" sz="800" b="1" i="1" dirty="0">
                  <a:solidFill>
                    <a:schemeClr val="bg1"/>
                  </a:solidFill>
                  <a:latin typeface="Helvetica Light"/>
                  <a:cs typeface="Helvetica Light"/>
                </a:rPr>
                <a:t>1</a:t>
              </a: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TB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524069" y="2633240"/>
              <a:ext cx="6281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Test </a:t>
              </a:r>
            </a:p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Data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  <a:p>
              <a:pPr algn="ctr" defTabSz="1333500" fontAlgn="auto">
                <a:defRPr/>
              </a:pPr>
              <a:r>
                <a:rPr lang="en-US" sz="800" b="1" i="1" dirty="0">
                  <a:solidFill>
                    <a:schemeClr val="bg1"/>
                  </a:solidFill>
                  <a:latin typeface="Helvetica Light"/>
                  <a:cs typeface="Helvetica Light"/>
                </a:rPr>
                <a:t>1</a:t>
              </a: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TB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48519" y="3668822"/>
              <a:ext cx="6281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Test </a:t>
              </a:r>
            </a:p>
            <a:p>
              <a:pPr algn="ctr" defTabSz="1333500" fontAlgn="auto">
                <a:defRPr/>
              </a:pP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Data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  <a:p>
              <a:pPr algn="ctr" defTabSz="1333500" fontAlgn="auto">
                <a:defRPr/>
              </a:pPr>
              <a:r>
                <a:rPr lang="en-US" sz="800" b="1" i="1" dirty="0">
                  <a:solidFill>
                    <a:schemeClr val="bg1"/>
                  </a:solidFill>
                  <a:latin typeface="Helvetica Light"/>
                  <a:cs typeface="Helvetica Light"/>
                </a:rPr>
                <a:t>1</a:t>
              </a:r>
              <a:r>
                <a:rPr lang="en-US" sz="800" b="1" i="1" dirty="0" smtClean="0">
                  <a:solidFill>
                    <a:schemeClr val="bg1"/>
                  </a:solidFill>
                  <a:latin typeface="Helvetica Light"/>
                  <a:cs typeface="Helvetica Light"/>
                </a:rPr>
                <a:t>TB</a:t>
              </a:r>
              <a:endParaRPr lang="en-US" sz="800" b="1" i="1" dirty="0">
                <a:solidFill>
                  <a:schemeClr val="bg1"/>
                </a:solidFill>
                <a:latin typeface="Helvetica Light"/>
                <a:cs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763083" y="1940126"/>
            <a:ext cx="2199418" cy="2645024"/>
            <a:chOff x="2763083" y="2172010"/>
            <a:chExt cx="2199418" cy="2645024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763083" y="2978944"/>
              <a:ext cx="979362" cy="0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hevron 65"/>
            <p:cNvSpPr/>
            <p:nvPr/>
          </p:nvSpPr>
          <p:spPr bwMode="auto">
            <a:xfrm rot="21443541">
              <a:off x="2901806" y="2848770"/>
              <a:ext cx="196755" cy="260349"/>
            </a:xfrm>
            <a:prstGeom prst="chevron">
              <a:avLst/>
            </a:prstGeom>
            <a:solidFill>
              <a:srgbClr val="BD202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Right Arrow 66"/>
            <p:cNvSpPr/>
            <p:nvPr/>
          </p:nvSpPr>
          <p:spPr>
            <a:xfrm rot="5400000">
              <a:off x="2750927" y="2605460"/>
              <a:ext cx="2645024" cy="177812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59"/>
            <p:cNvSpPr txBox="1">
              <a:spLocks noChangeArrowheads="1"/>
            </p:cNvSpPr>
            <p:nvPr/>
          </p:nvSpPr>
          <p:spPr bwMode="auto">
            <a:xfrm>
              <a:off x="3575711" y="2213933"/>
              <a:ext cx="1139589" cy="210826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Light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Light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Light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Light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Light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Light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Light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Light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Light" charset="0"/>
                  <a:ea typeface="ＭＳ Ｐゴシック" charset="0"/>
                </a:defRPr>
              </a:lvl9pPr>
            </a:lstStyle>
            <a:p>
              <a:r>
                <a:rPr lang="en-US" sz="800" b="1" dirty="0" smtClean="0">
                  <a:solidFill>
                    <a:schemeClr val="tx2"/>
                  </a:solidFill>
                </a:rPr>
                <a:t>1. Open Ticket</a:t>
              </a:r>
            </a:p>
            <a:p>
              <a:endParaRPr lang="en-US" sz="800" b="1" dirty="0" smtClean="0">
                <a:solidFill>
                  <a:schemeClr val="tx2"/>
                </a:solidFill>
              </a:endParaRPr>
            </a:p>
            <a:p>
              <a:r>
                <a:rPr lang="en-US" sz="800" b="1" dirty="0" smtClean="0">
                  <a:solidFill>
                    <a:schemeClr val="tx2"/>
                  </a:solidFill>
                </a:rPr>
                <a:t>2. Subset Data</a:t>
              </a:r>
            </a:p>
            <a:p>
              <a:endParaRPr lang="en-US" sz="800" b="1" dirty="0">
                <a:solidFill>
                  <a:schemeClr val="tx2"/>
                </a:solidFill>
              </a:endParaRPr>
            </a:p>
            <a:p>
              <a:r>
                <a:rPr lang="en-US" sz="800" b="1" dirty="0" smtClean="0">
                  <a:solidFill>
                    <a:schemeClr val="tx2"/>
                  </a:solidFill>
                </a:rPr>
                <a:t>3. Fabricate Data</a:t>
              </a:r>
            </a:p>
            <a:p>
              <a:endParaRPr lang="en-US" sz="800" b="1" dirty="0" smtClean="0">
                <a:solidFill>
                  <a:schemeClr val="tx2"/>
                </a:solidFill>
              </a:endParaRPr>
            </a:p>
            <a:p>
              <a:r>
                <a:rPr lang="en-US" sz="800" b="1" dirty="0">
                  <a:solidFill>
                    <a:schemeClr val="tx2"/>
                  </a:solidFill>
                </a:rPr>
                <a:t>4</a:t>
              </a:r>
              <a:r>
                <a:rPr lang="en-US" sz="800" b="1" dirty="0" smtClean="0">
                  <a:solidFill>
                    <a:schemeClr val="tx2"/>
                  </a:solidFill>
                </a:rPr>
                <a:t>. Sys Admin</a:t>
              </a:r>
            </a:p>
            <a:p>
              <a:endParaRPr lang="en-US" sz="800" b="1" dirty="0" smtClean="0">
                <a:solidFill>
                  <a:schemeClr val="tx2"/>
                </a:solidFill>
              </a:endParaRPr>
            </a:p>
            <a:p>
              <a:r>
                <a:rPr lang="en-US" sz="800" b="1" dirty="0" smtClean="0">
                  <a:solidFill>
                    <a:schemeClr val="tx2"/>
                  </a:solidFill>
                </a:rPr>
                <a:t>4. Storage Admin</a:t>
              </a:r>
            </a:p>
            <a:p>
              <a:endParaRPr lang="en-US" sz="800" b="1" dirty="0" smtClean="0">
                <a:solidFill>
                  <a:schemeClr val="tx2"/>
                </a:solidFill>
              </a:endParaRPr>
            </a:p>
            <a:p>
              <a:r>
                <a:rPr lang="en-US" sz="800" b="1" dirty="0" smtClean="0">
                  <a:solidFill>
                    <a:schemeClr val="tx2"/>
                  </a:solidFill>
                </a:rPr>
                <a:t>5. DBA</a:t>
              </a:r>
            </a:p>
            <a:p>
              <a:endParaRPr lang="en-US" sz="800" b="1" dirty="0">
                <a:solidFill>
                  <a:schemeClr val="tx2"/>
                </a:solidFill>
              </a:endParaRPr>
            </a:p>
            <a:p>
              <a:r>
                <a:rPr lang="en-US" sz="800" b="1" dirty="0" smtClean="0">
                  <a:solidFill>
                    <a:schemeClr val="tx2"/>
                  </a:solidFill>
                </a:rPr>
                <a:t>7. Deliver Data</a:t>
              </a:r>
            </a:p>
            <a:p>
              <a:pPr marL="228600" indent="-228600" algn="ctr">
                <a:buAutoNum type="arabicPeriod"/>
              </a:pPr>
              <a:endParaRPr lang="en-US" sz="900" b="1" dirty="0" smtClean="0">
                <a:solidFill>
                  <a:schemeClr val="tx2"/>
                </a:solidFill>
              </a:endParaRPr>
            </a:p>
            <a:p>
              <a:pPr marL="228600" indent="-228600" algn="ctr">
                <a:buAutoNum type="arabicPeriod"/>
              </a:pPr>
              <a:endParaRPr lang="en-US" sz="900" b="1" dirty="0" smtClean="0">
                <a:solidFill>
                  <a:schemeClr val="tx2"/>
                </a:solidFill>
              </a:endParaRPr>
            </a:p>
            <a:p>
              <a:pPr algn="ctr"/>
              <a:endParaRPr lang="en-US" sz="900" b="1" dirty="0" smtClean="0">
                <a:solidFill>
                  <a:schemeClr val="tx2"/>
                </a:solidFill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951" y="3881313"/>
              <a:ext cx="614459" cy="611728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21174" y="2158056"/>
            <a:ext cx="2974748" cy="1404928"/>
            <a:chOff x="685213" y="2255535"/>
            <a:chExt cx="2974748" cy="1404928"/>
          </a:xfrm>
        </p:grpSpPr>
        <p:pic>
          <p:nvPicPr>
            <p:cNvPr id="71" name="Picture 70" descr="server.png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3407" y="2597142"/>
              <a:ext cx="941236" cy="299468"/>
            </a:xfrm>
            <a:prstGeom prst="rect">
              <a:avLst/>
            </a:prstGeom>
          </p:spPr>
        </p:pic>
        <p:pic>
          <p:nvPicPr>
            <p:cNvPr id="72" name="Picture 47" descr="Delphix_Database Re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720" y="3000459"/>
              <a:ext cx="689341" cy="660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Line Callout 1 (Border and Accent Bar) 72"/>
            <p:cNvSpPr/>
            <p:nvPr/>
          </p:nvSpPr>
          <p:spPr bwMode="auto">
            <a:xfrm>
              <a:off x="1787449" y="2752442"/>
              <a:ext cx="1270000" cy="168275"/>
            </a:xfrm>
            <a:prstGeom prst="accentBorderCallout1">
              <a:avLst>
                <a:gd name="adj1" fmla="val 48380"/>
                <a:gd name="adj2" fmla="val -2333"/>
                <a:gd name="adj3" fmla="val 50092"/>
                <a:gd name="adj4" fmla="val -23516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dirty="0">
                  <a:solidFill>
                    <a:srgbClr val="000000"/>
                  </a:solidFill>
                </a:rPr>
                <a:t>DB Binaries, Files</a:t>
              </a:r>
            </a:p>
          </p:txBody>
        </p:sp>
        <p:sp>
          <p:nvSpPr>
            <p:cNvPr id="74" name="Line Callout 1 (Border and Accent Bar) 73"/>
            <p:cNvSpPr/>
            <p:nvPr/>
          </p:nvSpPr>
          <p:spPr bwMode="auto">
            <a:xfrm>
              <a:off x="1789035" y="2955643"/>
              <a:ext cx="1270000" cy="166688"/>
            </a:xfrm>
            <a:prstGeom prst="accentBorderCallout1">
              <a:avLst>
                <a:gd name="adj1" fmla="val 63618"/>
                <a:gd name="adj2" fmla="val -2333"/>
                <a:gd name="adj3" fmla="val -19907"/>
                <a:gd name="adj4" fmla="val -24838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dirty="0">
                  <a:solidFill>
                    <a:srgbClr val="000000"/>
                  </a:solidFill>
                </a:rPr>
                <a:t>Database</a:t>
              </a: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1365173" y="2715931"/>
              <a:ext cx="90487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1366760" y="2839756"/>
              <a:ext cx="90488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7" name="Rectangle 24"/>
            <p:cNvSpPr>
              <a:spLocks noChangeArrowheads="1"/>
            </p:cNvSpPr>
            <p:nvPr/>
          </p:nvSpPr>
          <p:spPr bwMode="gray">
            <a:xfrm>
              <a:off x="685213" y="2957103"/>
              <a:ext cx="1041400" cy="549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algn="ctr" defTabSz="1333500" fontAlgn="auto">
                <a:defRPr/>
              </a:pPr>
              <a:r>
                <a:rPr lang="en-US" sz="105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 </a:t>
              </a:r>
            </a:p>
            <a:p>
              <a:pPr algn="ctr" defTabSz="1333500" fontAlgn="auto">
                <a:defRPr/>
              </a:pP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Storage</a:t>
              </a:r>
            </a:p>
            <a:p>
              <a:pPr algn="ctr" defTabSz="1333500" fontAlgn="auto">
                <a:defRPr/>
              </a:pPr>
              <a:r>
                <a:rPr lang="en-US" sz="900" b="1" i="1" dirty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1</a:t>
              </a: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TB</a:t>
              </a:r>
              <a:endParaRPr lang="en-US" sz="900" b="1" i="1" dirty="0">
                <a:solidFill>
                  <a:schemeClr val="bg1"/>
                </a:solidFill>
                <a:latin typeface="Helvetica Light"/>
                <a:ea typeface="+mn-ea"/>
                <a:cs typeface="Helvetica Light"/>
              </a:endParaRPr>
            </a:p>
          </p:txBody>
        </p:sp>
        <p:sp>
          <p:nvSpPr>
            <p:cNvPr id="78" name="Rectangle 24"/>
            <p:cNvSpPr>
              <a:spLocks noChangeArrowheads="1"/>
            </p:cNvSpPr>
            <p:nvPr/>
          </p:nvSpPr>
          <p:spPr bwMode="gray">
            <a:xfrm>
              <a:off x="1130271" y="2255535"/>
              <a:ext cx="2529690" cy="272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b="1" i="1" dirty="0" smtClean="0">
                  <a:solidFill>
                    <a:srgbClr val="0070C0"/>
                  </a:solidFill>
                  <a:latin typeface="Helvetica Light"/>
                  <a:ea typeface="+mn-ea"/>
                  <a:cs typeface="Helvetica Light"/>
                </a:rPr>
                <a:t>Data Sources</a:t>
              </a:r>
              <a:endParaRPr lang="en-US" sz="1050" b="1" i="1" dirty="0">
                <a:solidFill>
                  <a:srgbClr val="0070C0"/>
                </a:solidFill>
                <a:latin typeface="Helvetica Light"/>
                <a:ea typeface="+mn-ea"/>
                <a:cs typeface="Helvetica Light"/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 rot="19988028">
            <a:off x="4563053" y="2033778"/>
            <a:ext cx="11095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Takes Days/Weeks</a:t>
            </a:r>
            <a:endParaRPr lang="en-US" sz="800" b="1" dirty="0">
              <a:solidFill>
                <a:schemeClr val="tx2"/>
              </a:solidFill>
            </a:endParaRPr>
          </a:p>
        </p:txBody>
      </p:sp>
      <p:sp>
        <p:nvSpPr>
          <p:cNvPr id="80" name="Rectangle 24"/>
          <p:cNvSpPr>
            <a:spLocks noChangeArrowheads="1"/>
          </p:cNvSpPr>
          <p:nvPr/>
        </p:nvSpPr>
        <p:spPr bwMode="gray">
          <a:xfrm>
            <a:off x="270356" y="706982"/>
            <a:ext cx="2731567" cy="32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400" b="1" dirty="0" smtClean="0">
                <a:latin typeface="Helvetica Light"/>
                <a:ea typeface="+mn-ea"/>
                <a:cs typeface="Helvetica Light"/>
              </a:rPr>
              <a:t>Production Environment</a:t>
            </a:r>
            <a:endParaRPr lang="en-US" sz="1400" b="1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81" name="Rectangle 24"/>
          <p:cNvSpPr>
            <a:spLocks noChangeArrowheads="1"/>
          </p:cNvSpPr>
          <p:nvPr/>
        </p:nvSpPr>
        <p:spPr bwMode="gray">
          <a:xfrm>
            <a:off x="4946758" y="712058"/>
            <a:ext cx="2738380" cy="32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400" b="1" dirty="0" smtClean="0">
                <a:latin typeface="Helvetica Light"/>
                <a:ea typeface="+mn-ea"/>
                <a:cs typeface="Helvetica Light"/>
              </a:rPr>
              <a:t>Non-Production Environment</a:t>
            </a:r>
            <a:endParaRPr lang="en-US" sz="1400" b="1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Test Data Control Center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869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358776" y="1916236"/>
            <a:ext cx="15416" cy="1044511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erver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9339" y="1592073"/>
            <a:ext cx="941387" cy="299997"/>
          </a:xfrm>
          <a:prstGeom prst="rect">
            <a:avLst/>
          </a:prstGeom>
        </p:spPr>
      </p:pic>
      <p:sp>
        <p:nvSpPr>
          <p:cNvPr id="4" name="Rectangle 24"/>
          <p:cNvSpPr>
            <a:spLocks noChangeArrowheads="1"/>
          </p:cNvSpPr>
          <p:nvPr/>
        </p:nvSpPr>
        <p:spPr bwMode="gray">
          <a:xfrm>
            <a:off x="6953909" y="1627311"/>
            <a:ext cx="1703388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Helvetica Light"/>
                <a:ea typeface="+mn-ea"/>
                <a:cs typeface="Helvetica Light"/>
              </a:rPr>
              <a:t>Development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80000" y="1701924"/>
            <a:ext cx="1703076" cy="1002800"/>
            <a:chOff x="5080000" y="1706019"/>
            <a:chExt cx="1703076" cy="1002800"/>
          </a:xfrm>
        </p:grpSpPr>
        <p:sp>
          <p:nvSpPr>
            <p:cNvPr id="6" name="Oval 5"/>
            <p:cNvSpPr/>
            <p:nvPr/>
          </p:nvSpPr>
          <p:spPr bwMode="auto">
            <a:xfrm>
              <a:off x="6692589" y="1706019"/>
              <a:ext cx="88900" cy="9048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94176" y="1831431"/>
              <a:ext cx="88900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080000" y="1906044"/>
              <a:ext cx="1015689" cy="802775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hevron 8"/>
            <p:cNvSpPr/>
            <p:nvPr/>
          </p:nvSpPr>
          <p:spPr>
            <a:xfrm rot="19567926">
              <a:off x="5771476" y="1965389"/>
              <a:ext cx="160338" cy="26193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875851" y="1414890"/>
            <a:ext cx="535782" cy="404817"/>
            <a:chOff x="8220501" y="1084313"/>
            <a:chExt cx="837406" cy="720332"/>
          </a:xfrm>
        </p:grpSpPr>
        <p:grpSp>
          <p:nvGrpSpPr>
            <p:cNvPr id="11" name="Group 10"/>
            <p:cNvGrpSpPr/>
            <p:nvPr/>
          </p:nvGrpSpPr>
          <p:grpSpPr>
            <a:xfrm>
              <a:off x="8220501" y="1084313"/>
              <a:ext cx="837406" cy="720332"/>
              <a:chOff x="4178370" y="1272951"/>
              <a:chExt cx="837406" cy="720332"/>
            </a:xfrm>
          </p:grpSpPr>
          <p:pic>
            <p:nvPicPr>
              <p:cNvPr id="15" name="Picture 14" descr="legacy vs delphix-0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6343" r="62259" b="69954"/>
              <a:stretch/>
            </p:blipFill>
            <p:spPr>
              <a:xfrm>
                <a:off x="4178370" y="1272951"/>
                <a:ext cx="837406" cy="720332"/>
              </a:xfrm>
              <a:prstGeom prst="rect">
                <a:avLst/>
              </a:prstGeom>
              <a:noFill/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658" t="8517" r="24622" b="79350"/>
              <a:stretch/>
            </p:blipFill>
            <p:spPr>
              <a:xfrm>
                <a:off x="4629821" y="1566386"/>
                <a:ext cx="350887" cy="2735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12" name="Moon 11"/>
            <p:cNvSpPr/>
            <p:nvPr/>
          </p:nvSpPr>
          <p:spPr>
            <a:xfrm rot="16200000">
              <a:off x="8448199" y="1389403"/>
              <a:ext cx="64317" cy="135136"/>
            </a:xfrm>
            <a:prstGeom prst="mo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399080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517984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server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489" y="2101660"/>
            <a:ext cx="939800" cy="299998"/>
          </a:xfrm>
          <a:prstGeom prst="rect">
            <a:avLst/>
          </a:prstGeom>
        </p:spPr>
      </p:pic>
      <p:pic>
        <p:nvPicPr>
          <p:cNvPr id="18" name="Picture 17" descr="server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5764" y="2611248"/>
            <a:ext cx="941387" cy="299997"/>
          </a:xfrm>
          <a:prstGeom prst="rect">
            <a:avLst/>
          </a:prstGeom>
        </p:spPr>
      </p:pic>
      <p:pic>
        <p:nvPicPr>
          <p:cNvPr id="19" name="Picture 18" descr="server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86239" y="3120835"/>
            <a:ext cx="941387" cy="299998"/>
          </a:xfrm>
          <a:prstGeom prst="rect">
            <a:avLst/>
          </a:prstGeom>
        </p:spPr>
      </p:pic>
      <p:pic>
        <p:nvPicPr>
          <p:cNvPr id="20" name="Picture 19" descr="server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03676" y="3630423"/>
            <a:ext cx="939800" cy="299997"/>
          </a:xfrm>
          <a:prstGeom prst="rect">
            <a:avLst/>
          </a:prstGeom>
        </p:spPr>
      </p:pic>
      <p:pic>
        <p:nvPicPr>
          <p:cNvPr id="21" name="Picture 20" descr="server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0926" y="4139945"/>
            <a:ext cx="939800" cy="298589"/>
          </a:xfrm>
          <a:prstGeom prst="rect">
            <a:avLst/>
          </a:prstGeom>
        </p:spPr>
      </p:pic>
      <p:sp>
        <p:nvSpPr>
          <p:cNvPr id="22" name="Rectangle 24"/>
          <p:cNvSpPr>
            <a:spLocks noChangeArrowheads="1"/>
          </p:cNvSpPr>
          <p:nvPr/>
        </p:nvSpPr>
        <p:spPr bwMode="gray">
          <a:xfrm>
            <a:off x="7395543" y="2136899"/>
            <a:ext cx="170338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Helvetica Light"/>
                <a:ea typeface="+mn-ea"/>
                <a:cs typeface="Helvetica Light"/>
              </a:rPr>
              <a:t>Testing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gray">
          <a:xfrm>
            <a:off x="7562870" y="2552824"/>
            <a:ext cx="1144587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Helvetica Light"/>
                <a:ea typeface="+mn-ea"/>
                <a:cs typeface="Helvetica Light"/>
              </a:rPr>
              <a:t>Quality Assurance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gray">
          <a:xfrm>
            <a:off x="7535100" y="3164011"/>
            <a:ext cx="170338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Helvetica Light"/>
                <a:ea typeface="+mn-ea"/>
                <a:cs typeface="Helvetica Light"/>
              </a:rPr>
              <a:t>Integration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gray">
          <a:xfrm>
            <a:off x="7377298" y="3568824"/>
            <a:ext cx="10414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BI or </a:t>
            </a:r>
          </a:p>
          <a:p>
            <a:pPr defTabSz="1333500" fontAlgn="auto">
              <a:defRPr/>
            </a:pPr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DWH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gray">
          <a:xfrm>
            <a:off x="6960733" y="4084761"/>
            <a:ext cx="1041400" cy="43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050" dirty="0" smtClean="0">
                <a:solidFill>
                  <a:schemeClr val="tx2">
                    <a:lumMod val="75000"/>
                  </a:schemeClr>
                </a:solidFill>
                <a:latin typeface="Helvetica Light"/>
                <a:ea typeface="+mn-ea"/>
                <a:cs typeface="Helvetica Light"/>
              </a:rPr>
              <a:t>Backup</a:t>
            </a:r>
          </a:p>
          <a:p>
            <a:pPr defTabSz="1333500" fontAlgn="auto">
              <a:defRPr/>
            </a:pPr>
            <a:r>
              <a:rPr lang="en-US" sz="1050" dirty="0" smtClean="0">
                <a:solidFill>
                  <a:schemeClr val="tx2">
                    <a:lumMod val="75000"/>
                  </a:schemeClr>
                </a:solidFill>
                <a:latin typeface="Helvetica Light"/>
                <a:ea typeface="+mn-ea"/>
                <a:cs typeface="Helvetica Light"/>
              </a:rPr>
              <a:t>and DR</a:t>
            </a:r>
            <a:endParaRPr lang="en-US" sz="1050" dirty="0">
              <a:solidFill>
                <a:schemeClr val="tx2">
                  <a:lumMod val="75000"/>
                </a:schemeClr>
              </a:solidFill>
              <a:latin typeface="Helvetica Light"/>
              <a:ea typeface="+mn-ea"/>
              <a:cs typeface="Helvetica Ligh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94288" y="2211511"/>
            <a:ext cx="2295213" cy="2251075"/>
            <a:chOff x="5094288" y="2215606"/>
            <a:chExt cx="2295213" cy="2251075"/>
          </a:xfrm>
        </p:grpSpPr>
        <p:cxnSp>
          <p:nvCxnSpPr>
            <p:cNvPr id="28" name="Straight Connector 27"/>
            <p:cNvCxnSpPr>
              <a:endCxn id="18" idx="1"/>
            </p:cNvCxnSpPr>
            <p:nvPr/>
          </p:nvCxnSpPr>
          <p:spPr>
            <a:xfrm flipV="1">
              <a:off x="5204288" y="2761247"/>
              <a:ext cx="1491476" cy="276926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191125" y="3218591"/>
              <a:ext cx="1483921" cy="132122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094288" y="3526573"/>
              <a:ext cx="1001401" cy="725077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hevron 30"/>
            <p:cNvSpPr/>
            <p:nvPr/>
          </p:nvSpPr>
          <p:spPr>
            <a:xfrm rot="562915">
              <a:off x="6069048" y="3174701"/>
              <a:ext cx="160338" cy="26193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Chevron 31"/>
            <p:cNvSpPr/>
            <p:nvPr/>
          </p:nvSpPr>
          <p:spPr>
            <a:xfrm rot="2038187">
              <a:off x="5755687" y="3922318"/>
              <a:ext cx="161925" cy="26193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129151" y="2215606"/>
              <a:ext cx="90488" cy="9048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130739" y="2341019"/>
              <a:ext cx="90487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7299014" y="2725194"/>
              <a:ext cx="88900" cy="9048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7300601" y="2850606"/>
              <a:ext cx="88900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289489" y="3234781"/>
              <a:ext cx="88900" cy="9048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291076" y="3360194"/>
              <a:ext cx="88900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7105339" y="3744369"/>
              <a:ext cx="90487" cy="9048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7106926" y="3869781"/>
              <a:ext cx="90488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6692589" y="4253956"/>
              <a:ext cx="90487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6694176" y="4377781"/>
              <a:ext cx="90488" cy="889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3" name="Straight Connector 42"/>
            <p:cNvCxnSpPr>
              <a:endCxn id="17" idx="1"/>
            </p:cNvCxnSpPr>
            <p:nvPr/>
          </p:nvCxnSpPr>
          <p:spPr>
            <a:xfrm flipV="1">
              <a:off x="5157788" y="2251659"/>
              <a:ext cx="1369701" cy="627976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57788" y="3368116"/>
              <a:ext cx="1333060" cy="521509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hevron 44"/>
            <p:cNvSpPr/>
            <p:nvPr/>
          </p:nvSpPr>
          <p:spPr>
            <a:xfrm rot="20366913">
              <a:off x="5991480" y="2336889"/>
              <a:ext cx="161925" cy="26035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Chevron 45"/>
            <p:cNvSpPr/>
            <p:nvPr/>
          </p:nvSpPr>
          <p:spPr>
            <a:xfrm rot="20913271">
              <a:off x="6101263" y="2723361"/>
              <a:ext cx="161925" cy="26193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Chevron 46"/>
            <p:cNvSpPr/>
            <p:nvPr/>
          </p:nvSpPr>
          <p:spPr>
            <a:xfrm rot="907976">
              <a:off x="5941339" y="3573409"/>
              <a:ext cx="161925" cy="26193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103676" y="1936056"/>
            <a:ext cx="535782" cy="404817"/>
            <a:chOff x="8220501" y="1084313"/>
            <a:chExt cx="837406" cy="720332"/>
          </a:xfrm>
        </p:grpSpPr>
        <p:grpSp>
          <p:nvGrpSpPr>
            <p:cNvPr id="49" name="Group 48"/>
            <p:cNvGrpSpPr/>
            <p:nvPr/>
          </p:nvGrpSpPr>
          <p:grpSpPr>
            <a:xfrm>
              <a:off x="8220501" y="1084313"/>
              <a:ext cx="837406" cy="720332"/>
              <a:chOff x="4178370" y="1272951"/>
              <a:chExt cx="837406" cy="720332"/>
            </a:xfrm>
          </p:grpSpPr>
          <p:pic>
            <p:nvPicPr>
              <p:cNvPr id="53" name="Picture 52" descr="legacy vs delphix-0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6343" r="62259" b="69954"/>
              <a:stretch/>
            </p:blipFill>
            <p:spPr>
              <a:xfrm>
                <a:off x="4178370" y="1272951"/>
                <a:ext cx="837406" cy="720332"/>
              </a:xfrm>
              <a:prstGeom prst="rect">
                <a:avLst/>
              </a:prstGeom>
              <a:noFill/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658" t="8517" r="24622" b="79350"/>
              <a:stretch/>
            </p:blipFill>
            <p:spPr>
              <a:xfrm>
                <a:off x="4629821" y="1566386"/>
                <a:ext cx="350887" cy="2735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50" name="Moon 49"/>
            <p:cNvSpPr/>
            <p:nvPr/>
          </p:nvSpPr>
          <p:spPr>
            <a:xfrm rot="16200000">
              <a:off x="8448199" y="1389403"/>
              <a:ext cx="64317" cy="135136"/>
            </a:xfrm>
            <a:prstGeom prst="mo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399080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517984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322477" y="2461769"/>
            <a:ext cx="535782" cy="404817"/>
            <a:chOff x="8220501" y="1084313"/>
            <a:chExt cx="837406" cy="720332"/>
          </a:xfrm>
        </p:grpSpPr>
        <p:grpSp>
          <p:nvGrpSpPr>
            <p:cNvPr id="56" name="Group 55"/>
            <p:cNvGrpSpPr/>
            <p:nvPr/>
          </p:nvGrpSpPr>
          <p:grpSpPr>
            <a:xfrm>
              <a:off x="8220501" y="1084313"/>
              <a:ext cx="837406" cy="720332"/>
              <a:chOff x="4178370" y="1272951"/>
              <a:chExt cx="837406" cy="720332"/>
            </a:xfrm>
          </p:grpSpPr>
          <p:pic>
            <p:nvPicPr>
              <p:cNvPr id="60" name="Picture 59" descr="legacy vs delphix-0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6343" r="62259" b="69954"/>
              <a:stretch/>
            </p:blipFill>
            <p:spPr>
              <a:xfrm>
                <a:off x="4178370" y="1272951"/>
                <a:ext cx="837406" cy="720332"/>
              </a:xfrm>
              <a:prstGeom prst="rect">
                <a:avLst/>
              </a:prstGeom>
              <a:noFill/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658" t="8517" r="24622" b="79350"/>
              <a:stretch/>
            </p:blipFill>
            <p:spPr>
              <a:xfrm>
                <a:off x="4629821" y="1566386"/>
                <a:ext cx="350887" cy="2735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57" name="Moon 56"/>
            <p:cNvSpPr/>
            <p:nvPr/>
          </p:nvSpPr>
          <p:spPr>
            <a:xfrm rot="16200000">
              <a:off x="8448199" y="1389403"/>
              <a:ext cx="64317" cy="135136"/>
            </a:xfrm>
            <a:prstGeom prst="mo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399080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517984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344502" y="2986994"/>
            <a:ext cx="535782" cy="404817"/>
            <a:chOff x="8220501" y="1084313"/>
            <a:chExt cx="837406" cy="720332"/>
          </a:xfrm>
        </p:grpSpPr>
        <p:grpSp>
          <p:nvGrpSpPr>
            <p:cNvPr id="63" name="Group 62"/>
            <p:cNvGrpSpPr/>
            <p:nvPr/>
          </p:nvGrpSpPr>
          <p:grpSpPr>
            <a:xfrm>
              <a:off x="8220501" y="1084313"/>
              <a:ext cx="837406" cy="720332"/>
              <a:chOff x="4178370" y="1272951"/>
              <a:chExt cx="837406" cy="720332"/>
            </a:xfrm>
          </p:grpSpPr>
          <p:pic>
            <p:nvPicPr>
              <p:cNvPr id="67" name="Picture 66" descr="legacy vs delphix-0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6343" r="62259" b="69954"/>
              <a:stretch/>
            </p:blipFill>
            <p:spPr>
              <a:xfrm>
                <a:off x="4178370" y="1272951"/>
                <a:ext cx="837406" cy="720332"/>
              </a:xfrm>
              <a:prstGeom prst="rect">
                <a:avLst/>
              </a:prstGeom>
              <a:noFill/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658" t="8517" r="24622" b="79350"/>
              <a:stretch/>
            </p:blipFill>
            <p:spPr>
              <a:xfrm>
                <a:off x="4629821" y="1566386"/>
                <a:ext cx="350887" cy="2735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64" name="Moon 63"/>
            <p:cNvSpPr/>
            <p:nvPr/>
          </p:nvSpPr>
          <p:spPr>
            <a:xfrm rot="16200000">
              <a:off x="8448199" y="1389403"/>
              <a:ext cx="64317" cy="135136"/>
            </a:xfrm>
            <a:prstGeom prst="mo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8399080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517984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211038" y="3536833"/>
            <a:ext cx="535782" cy="404817"/>
            <a:chOff x="8220501" y="1084313"/>
            <a:chExt cx="837406" cy="720332"/>
          </a:xfrm>
        </p:grpSpPr>
        <p:grpSp>
          <p:nvGrpSpPr>
            <p:cNvPr id="70" name="Group 69"/>
            <p:cNvGrpSpPr/>
            <p:nvPr/>
          </p:nvGrpSpPr>
          <p:grpSpPr>
            <a:xfrm>
              <a:off x="8220501" y="1084313"/>
              <a:ext cx="837406" cy="720332"/>
              <a:chOff x="4178370" y="1272951"/>
              <a:chExt cx="837406" cy="720332"/>
            </a:xfrm>
          </p:grpSpPr>
          <p:pic>
            <p:nvPicPr>
              <p:cNvPr id="74" name="Picture 73" descr="legacy vs delphix-0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6343" r="62259" b="69954"/>
              <a:stretch/>
            </p:blipFill>
            <p:spPr>
              <a:xfrm>
                <a:off x="4178370" y="1272951"/>
                <a:ext cx="837406" cy="720332"/>
              </a:xfrm>
              <a:prstGeom prst="rect">
                <a:avLst/>
              </a:prstGeom>
              <a:noFill/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658" t="8517" r="24622" b="79350"/>
              <a:stretch/>
            </p:blipFill>
            <p:spPr>
              <a:xfrm>
                <a:off x="4629821" y="1566386"/>
                <a:ext cx="350887" cy="2735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71" name="Moon 70"/>
            <p:cNvSpPr/>
            <p:nvPr/>
          </p:nvSpPr>
          <p:spPr>
            <a:xfrm rot="16200000">
              <a:off x="8448199" y="1389403"/>
              <a:ext cx="64317" cy="135136"/>
            </a:xfrm>
            <a:prstGeom prst="mo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399080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517984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973586" y="4088396"/>
            <a:ext cx="535782" cy="404817"/>
            <a:chOff x="8220501" y="1084313"/>
            <a:chExt cx="837406" cy="720332"/>
          </a:xfrm>
        </p:grpSpPr>
        <p:grpSp>
          <p:nvGrpSpPr>
            <p:cNvPr id="77" name="Group 76"/>
            <p:cNvGrpSpPr/>
            <p:nvPr/>
          </p:nvGrpSpPr>
          <p:grpSpPr>
            <a:xfrm>
              <a:off x="8220501" y="1084313"/>
              <a:ext cx="837406" cy="720332"/>
              <a:chOff x="4178370" y="1272951"/>
              <a:chExt cx="837406" cy="720332"/>
            </a:xfrm>
          </p:grpSpPr>
          <p:pic>
            <p:nvPicPr>
              <p:cNvPr id="81" name="Picture 80" descr="legacy vs delphix-0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6343" r="62259" b="69954"/>
              <a:stretch/>
            </p:blipFill>
            <p:spPr>
              <a:xfrm>
                <a:off x="4178370" y="1272951"/>
                <a:ext cx="837406" cy="720332"/>
              </a:xfrm>
              <a:prstGeom prst="rect">
                <a:avLst/>
              </a:prstGeom>
              <a:noFill/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658" t="8517" r="24622" b="79350"/>
              <a:stretch/>
            </p:blipFill>
            <p:spPr>
              <a:xfrm>
                <a:off x="4629821" y="1566386"/>
                <a:ext cx="350887" cy="2735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78" name="Moon 77"/>
            <p:cNvSpPr/>
            <p:nvPr/>
          </p:nvSpPr>
          <p:spPr>
            <a:xfrm rot="16200000">
              <a:off x="8448199" y="1389403"/>
              <a:ext cx="64317" cy="135136"/>
            </a:xfrm>
            <a:prstGeom prst="mo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399080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8517984" y="1304346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900875" y="2918426"/>
            <a:ext cx="1356444" cy="260349"/>
            <a:chOff x="3059035" y="2774639"/>
            <a:chExt cx="691396" cy="260349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3059035" y="2900520"/>
              <a:ext cx="691396" cy="4367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hevron 84"/>
            <p:cNvSpPr/>
            <p:nvPr/>
          </p:nvSpPr>
          <p:spPr bwMode="auto">
            <a:xfrm rot="21443541">
              <a:off x="3197812" y="2774639"/>
              <a:ext cx="91519" cy="260349"/>
            </a:xfrm>
            <a:prstGeom prst="chevron">
              <a:avLst/>
            </a:prstGeom>
            <a:solidFill>
              <a:srgbClr val="BD202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Oval 85"/>
          <p:cNvSpPr/>
          <p:nvPr/>
        </p:nvSpPr>
        <p:spPr>
          <a:xfrm>
            <a:off x="3589339" y="2323721"/>
            <a:ext cx="1601786" cy="1606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358" y="2239223"/>
            <a:ext cx="1760027" cy="1755954"/>
          </a:xfrm>
          <a:prstGeom prst="rect">
            <a:avLst/>
          </a:prstGeom>
        </p:spPr>
      </p:pic>
      <p:pic>
        <p:nvPicPr>
          <p:cNvPr id="88" name="Picture 87" descr="server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807" y="2836087"/>
            <a:ext cx="941236" cy="299468"/>
          </a:xfrm>
          <a:prstGeom prst="rect">
            <a:avLst/>
          </a:prstGeom>
        </p:spPr>
      </p:pic>
      <p:sp>
        <p:nvSpPr>
          <p:cNvPr id="89" name="Line Callout 1 (Border and Accent Bar) 88"/>
          <p:cNvSpPr/>
          <p:nvPr/>
        </p:nvSpPr>
        <p:spPr bwMode="auto">
          <a:xfrm>
            <a:off x="1616849" y="2942149"/>
            <a:ext cx="1270000" cy="168275"/>
          </a:xfrm>
          <a:prstGeom prst="accentBorderCallout1">
            <a:avLst>
              <a:gd name="adj1" fmla="val 48380"/>
              <a:gd name="adj2" fmla="val -2333"/>
              <a:gd name="adj3" fmla="val 34997"/>
              <a:gd name="adj4" fmla="val -2651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</a:rPr>
              <a:t>DB Binaries, Files</a:t>
            </a:r>
          </a:p>
        </p:txBody>
      </p:sp>
      <p:sp>
        <p:nvSpPr>
          <p:cNvPr id="90" name="Line Callout 1 (Border and Accent Bar) 89"/>
          <p:cNvSpPr/>
          <p:nvPr/>
        </p:nvSpPr>
        <p:spPr bwMode="auto">
          <a:xfrm>
            <a:off x="1618435" y="3145350"/>
            <a:ext cx="1270000" cy="166688"/>
          </a:xfrm>
          <a:prstGeom prst="accentBorderCallout1">
            <a:avLst>
              <a:gd name="adj1" fmla="val 63618"/>
              <a:gd name="adj2" fmla="val -2333"/>
              <a:gd name="adj3" fmla="val -8479"/>
              <a:gd name="adj4" fmla="val -25838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</a:rPr>
              <a:t>Database</a:t>
            </a:r>
          </a:p>
        </p:txBody>
      </p:sp>
      <p:sp>
        <p:nvSpPr>
          <p:cNvPr id="91" name="Oval 90"/>
          <p:cNvSpPr/>
          <p:nvPr/>
        </p:nvSpPr>
        <p:spPr bwMode="auto">
          <a:xfrm>
            <a:off x="1194573" y="2954876"/>
            <a:ext cx="90487" cy="889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3357498" y="1406340"/>
            <a:ext cx="0" cy="3309804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24"/>
          <p:cNvSpPr>
            <a:spLocks noChangeArrowheads="1"/>
          </p:cNvSpPr>
          <p:nvPr/>
        </p:nvSpPr>
        <p:spPr bwMode="gray">
          <a:xfrm>
            <a:off x="514613" y="3182400"/>
            <a:ext cx="1041400" cy="43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1258" tIns="54845" rIns="111258" bIns="54845">
            <a:spAutoFit/>
          </a:bodyPr>
          <a:lstStyle/>
          <a:p>
            <a:pPr algn="ctr" defTabSz="1333500" fontAlgn="auto">
              <a:defRPr/>
            </a:pPr>
            <a:r>
              <a:rPr lang="en-US" sz="1050" b="1" i="1" dirty="0" smtClean="0">
                <a:solidFill>
                  <a:schemeClr val="bg1"/>
                </a:solidFill>
                <a:latin typeface="Helvetica Light"/>
                <a:ea typeface="+mn-ea"/>
                <a:cs typeface="Helvetica Light"/>
              </a:rPr>
              <a:t> </a:t>
            </a:r>
          </a:p>
          <a:p>
            <a:pPr algn="ctr" defTabSz="1333500" fontAlgn="auto">
              <a:defRPr/>
            </a:pPr>
            <a:r>
              <a:rPr lang="en-US" sz="1050" b="1" i="1" dirty="0" smtClean="0">
                <a:solidFill>
                  <a:schemeClr val="bg1"/>
                </a:solidFill>
                <a:latin typeface="Helvetica Light"/>
                <a:ea typeface="+mn-ea"/>
                <a:cs typeface="Helvetica Light"/>
              </a:rPr>
              <a:t> </a:t>
            </a:r>
            <a:endParaRPr lang="en-US" sz="900" b="1" i="1" dirty="0">
              <a:solidFill>
                <a:schemeClr val="bg1"/>
              </a:solidFill>
              <a:latin typeface="Helvetica Light"/>
              <a:ea typeface="+mn-ea"/>
              <a:cs typeface="Helvetica Light"/>
            </a:endParaRPr>
          </a:p>
        </p:txBody>
      </p:sp>
      <p:sp>
        <p:nvSpPr>
          <p:cNvPr id="94" name="Rectangle 24"/>
          <p:cNvSpPr>
            <a:spLocks noChangeArrowheads="1"/>
          </p:cNvSpPr>
          <p:nvPr/>
        </p:nvSpPr>
        <p:spPr bwMode="gray">
          <a:xfrm>
            <a:off x="958945" y="2419416"/>
            <a:ext cx="2181080" cy="2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050" b="1" i="1" dirty="0" smtClean="0">
                <a:solidFill>
                  <a:srgbClr val="0070C0"/>
                </a:solidFill>
                <a:latin typeface="Helvetica Light"/>
                <a:cs typeface="Helvetica Light"/>
              </a:rPr>
              <a:t>Data Sources</a:t>
            </a:r>
            <a:endParaRPr lang="en-US" sz="1050" b="1" i="1" dirty="0">
              <a:solidFill>
                <a:srgbClr val="0070C0"/>
              </a:solidFill>
              <a:latin typeface="Helvetica Light"/>
              <a:cs typeface="Helvetica Ligh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4078740" y="1387594"/>
            <a:ext cx="1126112" cy="720332"/>
            <a:chOff x="4085090" y="1222873"/>
            <a:chExt cx="1126112" cy="720332"/>
          </a:xfrm>
        </p:grpSpPr>
        <p:sp>
          <p:nvSpPr>
            <p:cNvPr id="96" name="Rectangle 24"/>
            <p:cNvSpPr>
              <a:spLocks noChangeArrowheads="1"/>
            </p:cNvSpPr>
            <p:nvPr/>
          </p:nvSpPr>
          <p:spPr bwMode="gray">
            <a:xfrm>
              <a:off x="4189422" y="1235258"/>
              <a:ext cx="1021780" cy="295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11258" tIns="54845" rIns="111258" bIns="54845">
              <a:spAutoFit/>
            </a:bodyPr>
            <a:lstStyle/>
            <a:p>
              <a:pPr algn="ctr" defTabSz="1333500" fontAlgn="auto">
                <a:defRPr/>
              </a:pPr>
              <a:r>
                <a:rPr lang="en-US" sz="600" b="1" dirty="0" smtClean="0">
                  <a:solidFill>
                    <a:srgbClr val="C00000"/>
                  </a:solidFill>
                  <a:latin typeface="Helvetica Light"/>
                  <a:ea typeface="+mn-ea"/>
                  <a:cs typeface="Helvetica Light"/>
                </a:rPr>
                <a:t>Test-Data </a:t>
              </a:r>
            </a:p>
            <a:p>
              <a:pPr algn="ctr" defTabSz="1333500" fontAlgn="auto">
                <a:defRPr/>
              </a:pPr>
              <a:r>
                <a:rPr lang="en-US" sz="600" b="1" dirty="0" smtClean="0">
                  <a:solidFill>
                    <a:srgbClr val="C00000"/>
                  </a:solidFill>
                  <a:latin typeface="Helvetica Light"/>
                  <a:ea typeface="+mn-ea"/>
                  <a:cs typeface="Helvetica Light"/>
                </a:rPr>
                <a:t>Request</a:t>
              </a:r>
              <a:endParaRPr lang="en-US" sz="600" b="1" dirty="0">
                <a:solidFill>
                  <a:srgbClr val="C00000"/>
                </a:solidFill>
                <a:latin typeface="Helvetica Light"/>
                <a:ea typeface="+mn-ea"/>
                <a:cs typeface="Helvetica Light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4085090" y="1222873"/>
              <a:ext cx="837406" cy="720332"/>
              <a:chOff x="4184720" y="1272951"/>
              <a:chExt cx="837406" cy="720332"/>
            </a:xfrm>
          </p:grpSpPr>
          <p:pic>
            <p:nvPicPr>
              <p:cNvPr id="98" name="Picture 97" descr="legacy vs delphix-0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6343" r="62259" b="69954"/>
              <a:stretch/>
            </p:blipFill>
            <p:spPr>
              <a:xfrm>
                <a:off x="4184720" y="1272951"/>
                <a:ext cx="837406" cy="720332"/>
              </a:xfrm>
              <a:prstGeom prst="rect">
                <a:avLst/>
              </a:prstGeom>
              <a:noFill/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658" t="8517" r="24622" b="79350"/>
              <a:stretch/>
            </p:blipFill>
            <p:spPr>
              <a:xfrm>
                <a:off x="4636171" y="1566386"/>
                <a:ext cx="350887" cy="2735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</p:grpSp>
      <p:grpSp>
        <p:nvGrpSpPr>
          <p:cNvPr id="100" name="Group 99"/>
          <p:cNvGrpSpPr/>
          <p:nvPr/>
        </p:nvGrpSpPr>
        <p:grpSpPr>
          <a:xfrm>
            <a:off x="4257319" y="1607627"/>
            <a:ext cx="164623" cy="184783"/>
            <a:chOff x="4427919" y="1506212"/>
            <a:chExt cx="164623" cy="184783"/>
          </a:xfrm>
        </p:grpSpPr>
        <p:sp>
          <p:nvSpPr>
            <p:cNvPr id="101" name="Moon 100"/>
            <p:cNvSpPr/>
            <p:nvPr/>
          </p:nvSpPr>
          <p:spPr>
            <a:xfrm rot="16200000">
              <a:off x="4477038" y="1591269"/>
              <a:ext cx="64317" cy="135136"/>
            </a:xfrm>
            <a:prstGeom prst="mo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4427919" y="1506212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4546823" y="1506212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899691" y="2788498"/>
            <a:ext cx="975723" cy="827857"/>
            <a:chOff x="3892657" y="2673015"/>
            <a:chExt cx="975723" cy="827857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675"/>
            <a:stretch/>
          </p:blipFill>
          <p:spPr>
            <a:xfrm>
              <a:off x="3892657" y="3234470"/>
              <a:ext cx="975723" cy="266402"/>
            </a:xfrm>
            <a:prstGeom prst="rect">
              <a:avLst/>
            </a:prstGeom>
          </p:spPr>
        </p:pic>
        <p:pic>
          <p:nvPicPr>
            <p:cNvPr id="106" name="Picture 27" descr="Delphix_Engin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213" y="2673015"/>
              <a:ext cx="508724" cy="619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7" name="Group 106"/>
          <p:cNvGrpSpPr/>
          <p:nvPr/>
        </p:nvGrpSpPr>
        <p:grpSpPr>
          <a:xfrm>
            <a:off x="3789115" y="3680638"/>
            <a:ext cx="1173337" cy="737498"/>
            <a:chOff x="3826527" y="3225444"/>
            <a:chExt cx="1041400" cy="660005"/>
          </a:xfrm>
        </p:grpSpPr>
        <p:pic>
          <p:nvPicPr>
            <p:cNvPr id="108" name="Picture 94" descr="Delphix_Database Red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418" y="3225444"/>
              <a:ext cx="689341" cy="660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Rectangle 24"/>
            <p:cNvSpPr>
              <a:spLocks noChangeArrowheads="1"/>
            </p:cNvSpPr>
            <p:nvPr/>
          </p:nvSpPr>
          <p:spPr bwMode="gray">
            <a:xfrm>
              <a:off x="3826527" y="3402106"/>
              <a:ext cx="1041400" cy="347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algn="ctr" defTabSz="1333500" fontAlgn="auto">
                <a:defRPr/>
              </a:pPr>
              <a:r>
                <a:rPr lang="en-US" sz="900" b="1" i="1" dirty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1</a:t>
              </a: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TB</a:t>
              </a:r>
            </a:p>
            <a:p>
              <a:pPr algn="ctr" defTabSz="1333500" fontAlgn="auto">
                <a:defRPr/>
              </a:pP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Storage</a:t>
              </a:r>
              <a:endParaRPr lang="en-US" sz="900" b="1" i="1" dirty="0">
                <a:solidFill>
                  <a:schemeClr val="bg1"/>
                </a:solidFill>
                <a:latin typeface="Helvetica Light"/>
                <a:ea typeface="+mn-ea"/>
                <a:cs typeface="Helvetica Light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500545" y="3213218"/>
            <a:ext cx="1173337" cy="737498"/>
            <a:chOff x="3826527" y="3225444"/>
            <a:chExt cx="1041400" cy="660005"/>
          </a:xfrm>
        </p:grpSpPr>
        <p:pic>
          <p:nvPicPr>
            <p:cNvPr id="111" name="Picture 94" descr="Delphix_Database Red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418" y="3225444"/>
              <a:ext cx="689341" cy="660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Rectangle 24"/>
            <p:cNvSpPr>
              <a:spLocks noChangeArrowheads="1"/>
            </p:cNvSpPr>
            <p:nvPr/>
          </p:nvSpPr>
          <p:spPr bwMode="gray">
            <a:xfrm>
              <a:off x="3826527" y="3402106"/>
              <a:ext cx="1041400" cy="347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algn="ctr" defTabSz="1333500" fontAlgn="auto">
                <a:defRPr/>
              </a:pPr>
              <a:r>
                <a:rPr lang="en-US" sz="900" b="1" i="1" dirty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1</a:t>
              </a: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TB</a:t>
              </a:r>
            </a:p>
            <a:p>
              <a:pPr algn="ctr" defTabSz="1333500" fontAlgn="auto">
                <a:defRPr/>
              </a:pP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Storage</a:t>
              </a:r>
              <a:endParaRPr lang="en-US" sz="900" b="1" i="1" dirty="0">
                <a:solidFill>
                  <a:schemeClr val="bg1"/>
                </a:solidFill>
                <a:latin typeface="Helvetica Light"/>
                <a:ea typeface="+mn-ea"/>
                <a:cs typeface="Helvetica Light"/>
              </a:endParaRPr>
            </a:p>
          </p:txBody>
        </p:sp>
      </p:grpSp>
      <p:sp>
        <p:nvSpPr>
          <p:cNvPr id="113" name="Oval 112"/>
          <p:cNvSpPr/>
          <p:nvPr/>
        </p:nvSpPr>
        <p:spPr bwMode="auto">
          <a:xfrm>
            <a:off x="1197701" y="3080280"/>
            <a:ext cx="90487" cy="889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19303250">
            <a:off x="5015599" y="2223456"/>
            <a:ext cx="8082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Under 5 min.</a:t>
            </a:r>
            <a:endParaRPr lang="en-US" sz="800" b="1" dirty="0">
              <a:solidFill>
                <a:schemeClr val="tx2"/>
              </a:solidFill>
            </a:endParaRPr>
          </a:p>
        </p:txBody>
      </p:sp>
      <p:sp>
        <p:nvSpPr>
          <p:cNvPr id="115" name="Rectangle 24"/>
          <p:cNvSpPr>
            <a:spLocks noChangeArrowheads="1"/>
          </p:cNvSpPr>
          <p:nvPr/>
        </p:nvSpPr>
        <p:spPr bwMode="gray">
          <a:xfrm>
            <a:off x="270356" y="691992"/>
            <a:ext cx="2731567" cy="32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400" b="1" dirty="0" smtClean="0">
                <a:latin typeface="Helvetica Light"/>
                <a:ea typeface="+mn-ea"/>
                <a:cs typeface="Helvetica Light"/>
              </a:rPr>
              <a:t>Production Environment</a:t>
            </a:r>
            <a:endParaRPr lang="en-US" sz="1400" b="1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116" name="Rectangle 24"/>
          <p:cNvSpPr>
            <a:spLocks noChangeArrowheads="1"/>
          </p:cNvSpPr>
          <p:nvPr/>
        </p:nvSpPr>
        <p:spPr bwMode="gray">
          <a:xfrm>
            <a:off x="4946758" y="697068"/>
            <a:ext cx="2738380" cy="32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400" b="1" dirty="0" smtClean="0">
                <a:latin typeface="Helvetica Light"/>
                <a:ea typeface="+mn-ea"/>
                <a:cs typeface="Helvetica Light"/>
              </a:rPr>
              <a:t>Non-Production Environment</a:t>
            </a:r>
            <a:endParaRPr lang="en-US" sz="1400" b="1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Test Data Control Center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496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88435" y="2848046"/>
            <a:ext cx="1368884" cy="260349"/>
            <a:chOff x="3059035" y="2774639"/>
            <a:chExt cx="691396" cy="26034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3059035" y="2900520"/>
              <a:ext cx="691396" cy="4367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hevron 3"/>
            <p:cNvSpPr/>
            <p:nvPr/>
          </p:nvSpPr>
          <p:spPr bwMode="auto">
            <a:xfrm rot="21443541">
              <a:off x="3197812" y="2774639"/>
              <a:ext cx="91519" cy="260349"/>
            </a:xfrm>
            <a:prstGeom prst="chevron">
              <a:avLst/>
            </a:prstGeom>
            <a:solidFill>
              <a:srgbClr val="BD202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3589339" y="2253341"/>
            <a:ext cx="1601786" cy="1606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807" y="2765707"/>
            <a:ext cx="941236" cy="299468"/>
          </a:xfrm>
          <a:prstGeom prst="rect">
            <a:avLst/>
          </a:prstGeom>
        </p:spPr>
      </p:pic>
      <p:sp>
        <p:nvSpPr>
          <p:cNvPr id="7" name="Line Callout 1 (Border and Accent Bar) 6"/>
          <p:cNvSpPr/>
          <p:nvPr/>
        </p:nvSpPr>
        <p:spPr bwMode="auto">
          <a:xfrm>
            <a:off x="1616849" y="2871769"/>
            <a:ext cx="1270000" cy="168275"/>
          </a:xfrm>
          <a:prstGeom prst="accentBorderCallout1">
            <a:avLst>
              <a:gd name="adj1" fmla="val 48380"/>
              <a:gd name="adj2" fmla="val -2333"/>
              <a:gd name="adj3" fmla="val 34997"/>
              <a:gd name="adj4" fmla="val -2651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</a:rPr>
              <a:t>DB Binaries, Files</a:t>
            </a:r>
          </a:p>
        </p:txBody>
      </p:sp>
      <p:sp>
        <p:nvSpPr>
          <p:cNvPr id="8" name="Line Callout 1 (Border and Accent Bar) 7"/>
          <p:cNvSpPr/>
          <p:nvPr/>
        </p:nvSpPr>
        <p:spPr bwMode="auto">
          <a:xfrm>
            <a:off x="1618435" y="3074970"/>
            <a:ext cx="1270000" cy="166688"/>
          </a:xfrm>
          <a:prstGeom prst="accentBorderCallout1">
            <a:avLst>
              <a:gd name="adj1" fmla="val 63618"/>
              <a:gd name="adj2" fmla="val -2333"/>
              <a:gd name="adj3" fmla="val -8479"/>
              <a:gd name="adj4" fmla="val -25838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</a:rPr>
              <a:t>Database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1194573" y="2884496"/>
            <a:ext cx="90487" cy="889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57498" y="1335960"/>
            <a:ext cx="0" cy="3309804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24"/>
          <p:cNvSpPr>
            <a:spLocks noChangeArrowheads="1"/>
          </p:cNvSpPr>
          <p:nvPr/>
        </p:nvSpPr>
        <p:spPr bwMode="gray">
          <a:xfrm>
            <a:off x="514613" y="3112020"/>
            <a:ext cx="1041400" cy="43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11258" tIns="54845" rIns="111258" bIns="54845">
            <a:spAutoFit/>
          </a:bodyPr>
          <a:lstStyle/>
          <a:p>
            <a:pPr algn="ctr" defTabSz="1333500" fontAlgn="auto">
              <a:defRPr/>
            </a:pPr>
            <a:r>
              <a:rPr lang="en-US" sz="1050" b="1" i="1" dirty="0" smtClean="0">
                <a:solidFill>
                  <a:schemeClr val="bg1"/>
                </a:solidFill>
                <a:latin typeface="Helvetica Light"/>
                <a:ea typeface="+mn-ea"/>
                <a:cs typeface="Helvetica Light"/>
              </a:rPr>
              <a:t> </a:t>
            </a:r>
          </a:p>
          <a:p>
            <a:pPr algn="ctr" defTabSz="1333500" fontAlgn="auto">
              <a:defRPr/>
            </a:pPr>
            <a:r>
              <a:rPr lang="en-US" sz="1050" b="1" i="1" dirty="0" smtClean="0">
                <a:solidFill>
                  <a:schemeClr val="bg1"/>
                </a:solidFill>
                <a:latin typeface="Helvetica Light"/>
                <a:ea typeface="+mn-ea"/>
                <a:cs typeface="Helvetica Light"/>
              </a:rPr>
              <a:t> </a:t>
            </a:r>
            <a:endParaRPr lang="en-US" sz="900" b="1" i="1" dirty="0">
              <a:solidFill>
                <a:schemeClr val="bg1"/>
              </a:solidFill>
              <a:latin typeface="Helvetica Light"/>
              <a:ea typeface="+mn-ea"/>
              <a:cs typeface="Helvetica Light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gray">
          <a:xfrm>
            <a:off x="931649" y="2349036"/>
            <a:ext cx="2181080" cy="2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050" b="1" i="1" dirty="0" smtClean="0">
                <a:solidFill>
                  <a:srgbClr val="0070C0"/>
                </a:solidFill>
                <a:latin typeface="Helvetica Light"/>
                <a:cs typeface="Helvetica Light"/>
              </a:rPr>
              <a:t>Data Sources</a:t>
            </a:r>
            <a:endParaRPr lang="en-US" sz="1050" b="1" i="1" dirty="0">
              <a:solidFill>
                <a:srgbClr val="0070C0"/>
              </a:solidFill>
              <a:latin typeface="Helvetica Light"/>
              <a:cs typeface="Helvetica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358776" y="1845856"/>
            <a:ext cx="7312" cy="323884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078740" y="1317214"/>
            <a:ext cx="1023486" cy="720332"/>
            <a:chOff x="4078740" y="1222873"/>
            <a:chExt cx="1023486" cy="720332"/>
          </a:xfrm>
        </p:grpSpPr>
        <p:sp>
          <p:nvSpPr>
            <p:cNvPr id="15" name="Rectangle 24"/>
            <p:cNvSpPr>
              <a:spLocks noChangeArrowheads="1"/>
            </p:cNvSpPr>
            <p:nvPr/>
          </p:nvSpPr>
          <p:spPr bwMode="gray">
            <a:xfrm>
              <a:off x="4291022" y="1235258"/>
              <a:ext cx="811204" cy="295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11258" tIns="54845" rIns="111258" bIns="54845">
              <a:spAutoFit/>
            </a:bodyPr>
            <a:lstStyle/>
            <a:p>
              <a:pPr algn="ctr" defTabSz="1333500" fontAlgn="auto">
                <a:defRPr/>
              </a:pPr>
              <a:r>
                <a:rPr lang="en-US" sz="600" b="1" dirty="0" smtClean="0">
                  <a:solidFill>
                    <a:srgbClr val="C00000"/>
                  </a:solidFill>
                  <a:latin typeface="Helvetica Light"/>
                  <a:ea typeface="+mn-ea"/>
                  <a:cs typeface="Helvetica Light"/>
                </a:rPr>
                <a:t>Test-Data </a:t>
              </a:r>
            </a:p>
            <a:p>
              <a:pPr algn="ctr" defTabSz="1333500" fontAlgn="auto">
                <a:defRPr/>
              </a:pPr>
              <a:r>
                <a:rPr lang="en-US" sz="600" b="1" dirty="0" smtClean="0">
                  <a:solidFill>
                    <a:srgbClr val="C00000"/>
                  </a:solidFill>
                  <a:latin typeface="Helvetica Light"/>
                  <a:ea typeface="+mn-ea"/>
                  <a:cs typeface="Helvetica Light"/>
                </a:rPr>
                <a:t>Request</a:t>
              </a:r>
              <a:endParaRPr lang="en-US" sz="600" b="1" dirty="0">
                <a:solidFill>
                  <a:srgbClr val="C00000"/>
                </a:solidFill>
                <a:latin typeface="Helvetica Light"/>
                <a:ea typeface="+mn-ea"/>
                <a:cs typeface="Helvetica Ligh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078740" y="1222873"/>
              <a:ext cx="837406" cy="720332"/>
              <a:chOff x="4178370" y="1272951"/>
              <a:chExt cx="837406" cy="720332"/>
            </a:xfrm>
          </p:grpSpPr>
          <p:pic>
            <p:nvPicPr>
              <p:cNvPr id="17" name="Picture 16" descr="legacy vs delphix-0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6343" r="62259" b="69954"/>
              <a:stretch/>
            </p:blipFill>
            <p:spPr>
              <a:xfrm>
                <a:off x="4178370" y="1272951"/>
                <a:ext cx="837406" cy="720332"/>
              </a:xfrm>
              <a:prstGeom prst="rect">
                <a:avLst/>
              </a:prstGeom>
              <a:noFill/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658" t="8517" r="24622" b="79350"/>
              <a:stretch/>
            </p:blipFill>
            <p:spPr>
              <a:xfrm>
                <a:off x="4629821" y="1566386"/>
                <a:ext cx="350887" cy="2735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4257319" y="1537247"/>
            <a:ext cx="164623" cy="184783"/>
            <a:chOff x="4427919" y="1506212"/>
            <a:chExt cx="164623" cy="184783"/>
          </a:xfrm>
        </p:grpSpPr>
        <p:sp>
          <p:nvSpPr>
            <p:cNvPr id="20" name="Moon 19"/>
            <p:cNvSpPr/>
            <p:nvPr/>
          </p:nvSpPr>
          <p:spPr>
            <a:xfrm rot="16200000">
              <a:off x="4477038" y="1591269"/>
              <a:ext cx="64317" cy="135136"/>
            </a:xfrm>
            <a:prstGeom prst="mo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427919" y="1506212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546823" y="1506212"/>
              <a:ext cx="45719" cy="457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80000" y="1344510"/>
            <a:ext cx="3577297" cy="1289834"/>
            <a:chOff x="5080000" y="1250169"/>
            <a:chExt cx="3577297" cy="1289834"/>
          </a:xfrm>
        </p:grpSpPr>
        <p:grpSp>
          <p:nvGrpSpPr>
            <p:cNvPr id="24" name="Group 23"/>
            <p:cNvGrpSpPr>
              <a:grpSpLocks/>
            </p:cNvGrpSpPr>
            <p:nvPr/>
          </p:nvGrpSpPr>
          <p:grpSpPr bwMode="auto">
            <a:xfrm>
              <a:off x="6089339" y="1413378"/>
              <a:ext cx="941387" cy="338137"/>
              <a:chOff x="5951802" y="1685114"/>
              <a:chExt cx="941032" cy="337620"/>
            </a:xfrm>
          </p:grpSpPr>
          <p:pic>
            <p:nvPicPr>
              <p:cNvPr id="35" name="Picture 34" descr="server.png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51802" y="1699067"/>
                <a:ext cx="941032" cy="299538"/>
              </a:xfrm>
              <a:prstGeom prst="rect">
                <a:avLst/>
              </a:prstGeom>
            </p:spPr>
          </p:pic>
          <p:sp>
            <p:nvSpPr>
              <p:cNvPr id="36" name="Oval 35"/>
              <p:cNvSpPr/>
              <p:nvPr/>
            </p:nvSpPr>
            <p:spPr>
              <a:xfrm>
                <a:off x="6553237" y="1685114"/>
                <a:ext cx="90454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554825" y="1808750"/>
                <a:ext cx="88866" cy="9034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556411" y="1933970"/>
                <a:ext cx="88866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25" name="Rectangle 24"/>
            <p:cNvSpPr>
              <a:spLocks noChangeArrowheads="1"/>
            </p:cNvSpPr>
            <p:nvPr/>
          </p:nvSpPr>
          <p:spPr bwMode="gray">
            <a:xfrm>
              <a:off x="6953909" y="1462590"/>
              <a:ext cx="1703388" cy="27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Development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5080000" y="1737228"/>
              <a:ext cx="1015689" cy="802775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hevron 26"/>
            <p:cNvSpPr/>
            <p:nvPr/>
          </p:nvSpPr>
          <p:spPr>
            <a:xfrm rot="19567926">
              <a:off x="5595626" y="1937253"/>
              <a:ext cx="160338" cy="26193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875851" y="1250169"/>
              <a:ext cx="535782" cy="404817"/>
              <a:chOff x="8220501" y="1084313"/>
              <a:chExt cx="837406" cy="720332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8220501" y="1084313"/>
                <a:ext cx="837406" cy="720332"/>
                <a:chOff x="4178370" y="1272951"/>
                <a:chExt cx="837406" cy="720332"/>
              </a:xfrm>
            </p:grpSpPr>
            <p:pic>
              <p:nvPicPr>
                <p:cNvPr id="33" name="Picture 32" descr="legacy vs delphix-03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6343" r="62259" b="69954"/>
                <a:stretch/>
              </p:blipFill>
              <p:spPr>
                <a:xfrm>
                  <a:off x="4178370" y="1272951"/>
                  <a:ext cx="837406" cy="720332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1658" t="8517" r="24622" b="79350"/>
                <a:stretch/>
              </p:blipFill>
              <p:spPr>
                <a:xfrm>
                  <a:off x="4629821" y="1566386"/>
                  <a:ext cx="350887" cy="27352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</p:pic>
          </p:grpSp>
          <p:sp>
            <p:nvSpPr>
              <p:cNvPr id="30" name="Moon 29"/>
              <p:cNvSpPr/>
              <p:nvPr/>
            </p:nvSpPr>
            <p:spPr>
              <a:xfrm rot="16200000">
                <a:off x="8448199" y="1389403"/>
                <a:ext cx="64317" cy="135136"/>
              </a:xfrm>
              <a:prstGeom prst="mo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399080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517984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5094288" y="1865676"/>
            <a:ext cx="4144199" cy="2582093"/>
            <a:chOff x="5094288" y="1771335"/>
            <a:chExt cx="4144199" cy="2582093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5204288" y="2556378"/>
              <a:ext cx="1491476" cy="317073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191125" y="3049775"/>
              <a:ext cx="1483921" cy="132122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094288" y="3357757"/>
              <a:ext cx="1001401" cy="725077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hevron 42"/>
            <p:cNvSpPr/>
            <p:nvPr/>
          </p:nvSpPr>
          <p:spPr>
            <a:xfrm rot="562915">
              <a:off x="5836926" y="2970715"/>
              <a:ext cx="160338" cy="26193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hevron 43"/>
            <p:cNvSpPr/>
            <p:nvPr/>
          </p:nvSpPr>
          <p:spPr>
            <a:xfrm rot="2038187">
              <a:off x="5615007" y="3662060"/>
              <a:ext cx="161925" cy="26193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5" name="Group 44"/>
            <p:cNvGrpSpPr>
              <a:grpSpLocks/>
            </p:cNvGrpSpPr>
            <p:nvPr/>
          </p:nvGrpSpPr>
          <p:grpSpPr bwMode="auto">
            <a:xfrm>
              <a:off x="6527489" y="1922965"/>
              <a:ext cx="939800" cy="338138"/>
              <a:chOff x="5951802" y="1685114"/>
              <a:chExt cx="941032" cy="337620"/>
            </a:xfrm>
          </p:grpSpPr>
          <p:pic>
            <p:nvPicPr>
              <p:cNvPr id="111" name="Picture 110" descr="server.png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51802" y="1699067"/>
                <a:ext cx="941032" cy="299538"/>
              </a:xfrm>
              <a:prstGeom prst="rect">
                <a:avLst/>
              </a:prstGeom>
            </p:spPr>
          </p:pic>
          <p:sp>
            <p:nvSpPr>
              <p:cNvPr id="112" name="Oval 111"/>
              <p:cNvSpPr/>
              <p:nvPr/>
            </p:nvSpPr>
            <p:spPr>
              <a:xfrm>
                <a:off x="6554253" y="1685114"/>
                <a:ext cx="89017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554253" y="1808749"/>
                <a:ext cx="90607" cy="9034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555843" y="1933970"/>
                <a:ext cx="90606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6695764" y="2432553"/>
              <a:ext cx="941387" cy="338137"/>
              <a:chOff x="5951802" y="1685114"/>
              <a:chExt cx="941032" cy="337620"/>
            </a:xfrm>
          </p:grpSpPr>
          <p:pic>
            <p:nvPicPr>
              <p:cNvPr id="107" name="Picture 106" descr="server.png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51802" y="1699067"/>
                <a:ext cx="941032" cy="299538"/>
              </a:xfrm>
              <a:prstGeom prst="rect">
                <a:avLst/>
              </a:prstGeom>
            </p:spPr>
          </p:pic>
          <p:sp>
            <p:nvSpPr>
              <p:cNvPr id="108" name="Oval 107"/>
              <p:cNvSpPr/>
              <p:nvPr/>
            </p:nvSpPr>
            <p:spPr>
              <a:xfrm>
                <a:off x="6553237" y="1685114"/>
                <a:ext cx="90454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554825" y="1808750"/>
                <a:ext cx="88866" cy="9034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6556411" y="1933970"/>
                <a:ext cx="88866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47" name="Group 46"/>
            <p:cNvGrpSpPr>
              <a:grpSpLocks/>
            </p:cNvGrpSpPr>
            <p:nvPr/>
          </p:nvGrpSpPr>
          <p:grpSpPr bwMode="auto">
            <a:xfrm>
              <a:off x="6686239" y="2942140"/>
              <a:ext cx="941387" cy="338138"/>
              <a:chOff x="5951802" y="1685114"/>
              <a:chExt cx="941032" cy="337620"/>
            </a:xfrm>
          </p:grpSpPr>
          <p:pic>
            <p:nvPicPr>
              <p:cNvPr id="103" name="Picture 102" descr="server.png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51802" y="1699067"/>
                <a:ext cx="941032" cy="299538"/>
              </a:xfrm>
              <a:prstGeom prst="rect">
                <a:avLst/>
              </a:prstGeom>
            </p:spPr>
          </p:pic>
          <p:sp>
            <p:nvSpPr>
              <p:cNvPr id="104" name="Oval 103"/>
              <p:cNvSpPr/>
              <p:nvPr/>
            </p:nvSpPr>
            <p:spPr>
              <a:xfrm>
                <a:off x="6553237" y="1685114"/>
                <a:ext cx="90454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554825" y="1808749"/>
                <a:ext cx="88866" cy="9034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556411" y="1933970"/>
                <a:ext cx="88866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48" name="Group 47"/>
            <p:cNvGrpSpPr>
              <a:grpSpLocks/>
            </p:cNvGrpSpPr>
            <p:nvPr/>
          </p:nvGrpSpPr>
          <p:grpSpPr bwMode="auto">
            <a:xfrm>
              <a:off x="6503676" y="3451728"/>
              <a:ext cx="939800" cy="338137"/>
              <a:chOff x="5951802" y="1685114"/>
              <a:chExt cx="941032" cy="337620"/>
            </a:xfrm>
          </p:grpSpPr>
          <p:pic>
            <p:nvPicPr>
              <p:cNvPr id="99" name="Picture 98" descr="server.png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51802" y="1699067"/>
                <a:ext cx="941032" cy="299538"/>
              </a:xfrm>
              <a:prstGeom prst="rect">
                <a:avLst/>
              </a:prstGeom>
            </p:spPr>
          </p:pic>
          <p:sp>
            <p:nvSpPr>
              <p:cNvPr id="100" name="Oval 99"/>
              <p:cNvSpPr/>
              <p:nvPr/>
            </p:nvSpPr>
            <p:spPr>
              <a:xfrm>
                <a:off x="6554254" y="1685114"/>
                <a:ext cx="89017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6554254" y="1808750"/>
                <a:ext cx="90606" cy="9034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555843" y="1933970"/>
                <a:ext cx="90607" cy="887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49" name="Group 48"/>
            <p:cNvGrpSpPr>
              <a:grpSpLocks/>
            </p:cNvGrpSpPr>
            <p:nvPr/>
          </p:nvGrpSpPr>
          <p:grpSpPr bwMode="auto">
            <a:xfrm>
              <a:off x="6090926" y="3961315"/>
              <a:ext cx="939800" cy="336550"/>
              <a:chOff x="5951802" y="1685114"/>
              <a:chExt cx="941032" cy="337620"/>
            </a:xfrm>
          </p:grpSpPr>
          <p:pic>
            <p:nvPicPr>
              <p:cNvPr id="95" name="Picture 94" descr="server.png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51802" y="1699067"/>
                <a:ext cx="941032" cy="299538"/>
              </a:xfrm>
              <a:prstGeom prst="rect">
                <a:avLst/>
              </a:prstGeom>
            </p:spPr>
          </p:pic>
          <p:sp>
            <p:nvSpPr>
              <p:cNvPr id="96" name="Oval 95"/>
              <p:cNvSpPr/>
              <p:nvPr/>
            </p:nvSpPr>
            <p:spPr>
              <a:xfrm>
                <a:off x="6554254" y="1685114"/>
                <a:ext cx="89017" cy="8918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554254" y="1809333"/>
                <a:ext cx="90606" cy="8918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6555843" y="1933551"/>
                <a:ext cx="90607" cy="8918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50" name="Rectangle 24"/>
            <p:cNvSpPr>
              <a:spLocks noChangeArrowheads="1"/>
            </p:cNvSpPr>
            <p:nvPr/>
          </p:nvSpPr>
          <p:spPr bwMode="gray">
            <a:xfrm>
              <a:off x="7395543" y="1972178"/>
              <a:ext cx="1703387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Testing</a:t>
              </a:r>
            </a:p>
          </p:txBody>
        </p:sp>
        <p:sp>
          <p:nvSpPr>
            <p:cNvPr id="51" name="Rectangle 24"/>
            <p:cNvSpPr>
              <a:spLocks noChangeArrowheads="1"/>
            </p:cNvSpPr>
            <p:nvPr/>
          </p:nvSpPr>
          <p:spPr bwMode="gray">
            <a:xfrm>
              <a:off x="7562870" y="2388103"/>
              <a:ext cx="1144587" cy="433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Quality Assurance</a:t>
              </a:r>
            </a:p>
          </p:txBody>
        </p:sp>
        <p:sp>
          <p:nvSpPr>
            <p:cNvPr id="52" name="Rectangle 24"/>
            <p:cNvSpPr>
              <a:spLocks noChangeArrowheads="1"/>
            </p:cNvSpPr>
            <p:nvPr/>
          </p:nvSpPr>
          <p:spPr bwMode="gray">
            <a:xfrm>
              <a:off x="7535100" y="2999290"/>
              <a:ext cx="1703387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Integration</a:t>
              </a:r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gray">
            <a:xfrm>
              <a:off x="7377298" y="3404103"/>
              <a:ext cx="1041400" cy="433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Operational Data Store</a:t>
              </a:r>
            </a:p>
          </p:txBody>
        </p:sp>
        <p:sp>
          <p:nvSpPr>
            <p:cNvPr id="54" name="Rectangle 24"/>
            <p:cNvSpPr>
              <a:spLocks noChangeArrowheads="1"/>
            </p:cNvSpPr>
            <p:nvPr/>
          </p:nvSpPr>
          <p:spPr bwMode="gray">
            <a:xfrm>
              <a:off x="6960733" y="3920040"/>
              <a:ext cx="1041400" cy="433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defTabSz="1333500" fontAlgn="auto">
                <a:defRPr/>
              </a:pPr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  <a:latin typeface="Helvetica Light"/>
                  <a:ea typeface="+mn-ea"/>
                  <a:cs typeface="Helvetica Light"/>
                </a:rPr>
                <a:t>Operational Reporting</a:t>
              </a:r>
            </a:p>
          </p:txBody>
        </p:sp>
        <p:cxnSp>
          <p:nvCxnSpPr>
            <p:cNvPr id="55" name="Straight Connector 54"/>
            <p:cNvCxnSpPr>
              <a:endCxn id="111" idx="1"/>
            </p:cNvCxnSpPr>
            <p:nvPr/>
          </p:nvCxnSpPr>
          <p:spPr>
            <a:xfrm flipV="1">
              <a:off x="5157788" y="2086938"/>
              <a:ext cx="1369701" cy="627976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157788" y="3199300"/>
              <a:ext cx="1333060" cy="521509"/>
            </a:xfrm>
            <a:prstGeom prst="line">
              <a:avLst/>
            </a:prstGeom>
            <a:ln w="12700" cmpd="sng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hevron 56"/>
            <p:cNvSpPr/>
            <p:nvPr/>
          </p:nvSpPr>
          <p:spPr>
            <a:xfrm rot="20366913">
              <a:off x="5773426" y="2259515"/>
              <a:ext cx="161925" cy="26035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hevron 57"/>
            <p:cNvSpPr/>
            <p:nvPr/>
          </p:nvSpPr>
          <p:spPr>
            <a:xfrm rot="20913271">
              <a:off x="5848039" y="2589715"/>
              <a:ext cx="161925" cy="26193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Chevron 58"/>
            <p:cNvSpPr/>
            <p:nvPr/>
          </p:nvSpPr>
          <p:spPr>
            <a:xfrm rot="907976">
              <a:off x="5765489" y="3334253"/>
              <a:ext cx="161925" cy="26193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103676" y="1771335"/>
              <a:ext cx="535782" cy="404817"/>
              <a:chOff x="8220501" y="1084313"/>
              <a:chExt cx="837406" cy="720332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8220501" y="1084313"/>
                <a:ext cx="837406" cy="720332"/>
                <a:chOff x="4178370" y="1272951"/>
                <a:chExt cx="837406" cy="720332"/>
              </a:xfrm>
            </p:grpSpPr>
            <p:pic>
              <p:nvPicPr>
                <p:cNvPr id="93" name="Picture 92" descr="legacy vs delphix-03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6343" r="62259" b="69954"/>
                <a:stretch/>
              </p:blipFill>
              <p:spPr>
                <a:xfrm>
                  <a:off x="4178370" y="1272951"/>
                  <a:ext cx="837406" cy="720332"/>
                </a:xfrm>
                <a:prstGeom prst="rect">
                  <a:avLst/>
                </a:prstGeom>
                <a:noFill/>
              </p:spPr>
            </p:pic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1658" t="8517" r="24622" b="79350"/>
                <a:stretch/>
              </p:blipFill>
              <p:spPr>
                <a:xfrm>
                  <a:off x="4629821" y="1566386"/>
                  <a:ext cx="350887" cy="27352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</p:pic>
          </p:grpSp>
          <p:sp>
            <p:nvSpPr>
              <p:cNvPr id="90" name="Moon 89"/>
              <p:cNvSpPr/>
              <p:nvPr/>
            </p:nvSpPr>
            <p:spPr>
              <a:xfrm rot="16200000">
                <a:off x="8448199" y="1389403"/>
                <a:ext cx="64317" cy="135136"/>
              </a:xfrm>
              <a:prstGeom prst="mo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8399080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17984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322477" y="2297048"/>
              <a:ext cx="535782" cy="404817"/>
              <a:chOff x="8220501" y="1084313"/>
              <a:chExt cx="837406" cy="720332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8220501" y="1084313"/>
                <a:ext cx="837406" cy="720332"/>
                <a:chOff x="4178370" y="1272951"/>
                <a:chExt cx="837406" cy="720332"/>
              </a:xfrm>
            </p:grpSpPr>
            <p:pic>
              <p:nvPicPr>
                <p:cNvPr id="87" name="Picture 86" descr="legacy vs delphix-03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6343" r="62259" b="69954"/>
                <a:stretch/>
              </p:blipFill>
              <p:spPr>
                <a:xfrm>
                  <a:off x="4178370" y="1272951"/>
                  <a:ext cx="837406" cy="720332"/>
                </a:xfrm>
                <a:prstGeom prst="rect">
                  <a:avLst/>
                </a:prstGeom>
                <a:noFill/>
              </p:spPr>
            </p:pic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1658" t="8517" r="24622" b="79350"/>
                <a:stretch/>
              </p:blipFill>
              <p:spPr>
                <a:xfrm>
                  <a:off x="4629821" y="1566386"/>
                  <a:ext cx="350887" cy="27352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</p:pic>
          </p:grpSp>
          <p:sp>
            <p:nvSpPr>
              <p:cNvPr id="84" name="Moon 83"/>
              <p:cNvSpPr/>
              <p:nvPr/>
            </p:nvSpPr>
            <p:spPr>
              <a:xfrm rot="16200000">
                <a:off x="8448199" y="1389403"/>
                <a:ext cx="64317" cy="135136"/>
              </a:xfrm>
              <a:prstGeom prst="mo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399080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17984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344502" y="2822273"/>
              <a:ext cx="535782" cy="404817"/>
              <a:chOff x="8220501" y="1084313"/>
              <a:chExt cx="837406" cy="720332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8220501" y="1084313"/>
                <a:ext cx="837406" cy="720332"/>
                <a:chOff x="4178370" y="1272951"/>
                <a:chExt cx="837406" cy="720332"/>
              </a:xfrm>
            </p:grpSpPr>
            <p:pic>
              <p:nvPicPr>
                <p:cNvPr id="81" name="Picture 80" descr="legacy vs delphix-03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6343" r="62259" b="69954"/>
                <a:stretch/>
              </p:blipFill>
              <p:spPr>
                <a:xfrm>
                  <a:off x="4178370" y="1272951"/>
                  <a:ext cx="837406" cy="720332"/>
                </a:xfrm>
                <a:prstGeom prst="rect">
                  <a:avLst/>
                </a:prstGeom>
                <a:noFill/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1658" t="8517" r="24622" b="79350"/>
                <a:stretch/>
              </p:blipFill>
              <p:spPr>
                <a:xfrm>
                  <a:off x="4629821" y="1566386"/>
                  <a:ext cx="350887" cy="27352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</p:pic>
          </p:grpSp>
          <p:sp>
            <p:nvSpPr>
              <p:cNvPr id="78" name="Moon 77"/>
              <p:cNvSpPr/>
              <p:nvPr/>
            </p:nvSpPr>
            <p:spPr>
              <a:xfrm rot="16200000">
                <a:off x="8448199" y="1389403"/>
                <a:ext cx="64317" cy="135136"/>
              </a:xfrm>
              <a:prstGeom prst="mo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399080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8517984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211038" y="3372112"/>
              <a:ext cx="535782" cy="404817"/>
              <a:chOff x="8220501" y="1084313"/>
              <a:chExt cx="837406" cy="720332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8220501" y="1084313"/>
                <a:ext cx="837406" cy="720332"/>
                <a:chOff x="4178370" y="1272951"/>
                <a:chExt cx="837406" cy="720332"/>
              </a:xfrm>
            </p:grpSpPr>
            <p:pic>
              <p:nvPicPr>
                <p:cNvPr id="75" name="Picture 74" descr="legacy vs delphix-03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6343" r="62259" b="69954"/>
                <a:stretch/>
              </p:blipFill>
              <p:spPr>
                <a:xfrm>
                  <a:off x="4178370" y="1272951"/>
                  <a:ext cx="837406" cy="720332"/>
                </a:xfrm>
                <a:prstGeom prst="rect">
                  <a:avLst/>
                </a:prstGeom>
                <a:noFill/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1658" t="8517" r="24622" b="79350"/>
                <a:stretch/>
              </p:blipFill>
              <p:spPr>
                <a:xfrm>
                  <a:off x="4629821" y="1566386"/>
                  <a:ext cx="350887" cy="27352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</p:pic>
          </p:grpSp>
          <p:sp>
            <p:nvSpPr>
              <p:cNvPr id="72" name="Moon 71"/>
              <p:cNvSpPr/>
              <p:nvPr/>
            </p:nvSpPr>
            <p:spPr>
              <a:xfrm rot="16200000">
                <a:off x="8448199" y="1389403"/>
                <a:ext cx="64317" cy="135136"/>
              </a:xfrm>
              <a:prstGeom prst="mo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399080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8517984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973586" y="3923675"/>
              <a:ext cx="535782" cy="404817"/>
              <a:chOff x="8220501" y="1084313"/>
              <a:chExt cx="837406" cy="720332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8220501" y="1084313"/>
                <a:ext cx="837406" cy="720332"/>
                <a:chOff x="4178370" y="1272951"/>
                <a:chExt cx="837406" cy="720332"/>
              </a:xfrm>
            </p:grpSpPr>
            <p:pic>
              <p:nvPicPr>
                <p:cNvPr id="69" name="Picture 68" descr="legacy vs delphix-03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6343" r="62259" b="69954"/>
                <a:stretch/>
              </p:blipFill>
              <p:spPr>
                <a:xfrm>
                  <a:off x="4178370" y="1272951"/>
                  <a:ext cx="837406" cy="720332"/>
                </a:xfrm>
                <a:prstGeom prst="rect">
                  <a:avLst/>
                </a:prstGeom>
                <a:noFill/>
              </p:spPr>
            </p:pic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1658" t="8517" r="24622" b="79350"/>
                <a:stretch/>
              </p:blipFill>
              <p:spPr>
                <a:xfrm>
                  <a:off x="4629821" y="1566386"/>
                  <a:ext cx="350887" cy="27352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</p:pic>
          </p:grpSp>
          <p:sp>
            <p:nvSpPr>
              <p:cNvPr id="66" name="Moon 65"/>
              <p:cNvSpPr/>
              <p:nvPr/>
            </p:nvSpPr>
            <p:spPr>
              <a:xfrm rot="16200000">
                <a:off x="8448199" y="1389403"/>
                <a:ext cx="64317" cy="135136"/>
              </a:xfrm>
              <a:prstGeom prst="mo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8399080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517984" y="1304346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358" y="2168843"/>
            <a:ext cx="1760027" cy="1755954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3899691" y="2718118"/>
            <a:ext cx="975723" cy="827857"/>
            <a:chOff x="3892657" y="2673015"/>
            <a:chExt cx="975723" cy="827857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675"/>
            <a:stretch/>
          </p:blipFill>
          <p:spPr>
            <a:xfrm>
              <a:off x="3892657" y="3234470"/>
              <a:ext cx="975723" cy="266402"/>
            </a:xfrm>
            <a:prstGeom prst="rect">
              <a:avLst/>
            </a:prstGeom>
          </p:spPr>
        </p:pic>
        <p:pic>
          <p:nvPicPr>
            <p:cNvPr id="118" name="Picture 27" descr="Delphix_Engin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213" y="2673015"/>
              <a:ext cx="508724" cy="619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9" name="Group 118"/>
          <p:cNvGrpSpPr/>
          <p:nvPr/>
        </p:nvGrpSpPr>
        <p:grpSpPr>
          <a:xfrm>
            <a:off x="3789115" y="3610258"/>
            <a:ext cx="1173337" cy="737498"/>
            <a:chOff x="3826527" y="3225444"/>
            <a:chExt cx="1041400" cy="660005"/>
          </a:xfrm>
        </p:grpSpPr>
        <p:pic>
          <p:nvPicPr>
            <p:cNvPr id="120" name="Picture 94" descr="Delphix_Database Red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418" y="3225444"/>
              <a:ext cx="689341" cy="660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Rectangle 24"/>
            <p:cNvSpPr>
              <a:spLocks noChangeArrowheads="1"/>
            </p:cNvSpPr>
            <p:nvPr/>
          </p:nvSpPr>
          <p:spPr bwMode="gray">
            <a:xfrm>
              <a:off x="3826527" y="3402106"/>
              <a:ext cx="1041400" cy="347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algn="ctr" defTabSz="1333500" fontAlgn="auto">
                <a:defRPr/>
              </a:pPr>
              <a:r>
                <a:rPr lang="en-US" sz="900" b="1" i="1" dirty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1</a:t>
              </a: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TB</a:t>
              </a:r>
            </a:p>
            <a:p>
              <a:pPr algn="ctr" defTabSz="1333500" fontAlgn="auto">
                <a:defRPr/>
              </a:pP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Storage</a:t>
              </a:r>
              <a:endParaRPr lang="en-US" sz="900" b="1" i="1" dirty="0">
                <a:solidFill>
                  <a:schemeClr val="bg1"/>
                </a:solidFill>
                <a:latin typeface="Helvetica Light"/>
                <a:ea typeface="+mn-ea"/>
                <a:cs typeface="Helvetica Light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501165" y="2142580"/>
            <a:ext cx="348097" cy="1109021"/>
            <a:chOff x="5501165" y="2048239"/>
            <a:chExt cx="348097" cy="1109021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1165" y="2048239"/>
              <a:ext cx="125179" cy="182701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8021" y="2334936"/>
              <a:ext cx="125179" cy="182701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3192" y="2643969"/>
              <a:ext cx="125179" cy="182701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4083" y="2974559"/>
              <a:ext cx="125179" cy="182701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500545" y="3142838"/>
            <a:ext cx="1173337" cy="737498"/>
            <a:chOff x="3826527" y="3225444"/>
            <a:chExt cx="1041400" cy="660005"/>
          </a:xfrm>
        </p:grpSpPr>
        <p:pic>
          <p:nvPicPr>
            <p:cNvPr id="128" name="Picture 94" descr="Delphix_Database Red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418" y="3225444"/>
              <a:ext cx="689341" cy="660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" name="Rectangle 24"/>
            <p:cNvSpPr>
              <a:spLocks noChangeArrowheads="1"/>
            </p:cNvSpPr>
            <p:nvPr/>
          </p:nvSpPr>
          <p:spPr bwMode="gray">
            <a:xfrm>
              <a:off x="3826527" y="3402106"/>
              <a:ext cx="1041400" cy="387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11258" tIns="54845" rIns="111258" bIns="54845">
              <a:spAutoFit/>
            </a:bodyPr>
            <a:lstStyle/>
            <a:p>
              <a:pPr algn="ctr" defTabSz="1333500" fontAlgn="auto">
                <a:defRPr/>
              </a:pP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1TB</a:t>
              </a:r>
            </a:p>
            <a:p>
              <a:pPr algn="ctr" defTabSz="1333500" fontAlgn="auto">
                <a:defRPr/>
              </a:pPr>
              <a:r>
                <a:rPr lang="en-US" sz="900" b="1" i="1" dirty="0" smtClean="0">
                  <a:solidFill>
                    <a:schemeClr val="bg1"/>
                  </a:solidFill>
                  <a:latin typeface="Helvetica Light"/>
                  <a:ea typeface="+mn-ea"/>
                  <a:cs typeface="Helvetica Light"/>
                </a:rPr>
                <a:t>Storage</a:t>
              </a:r>
              <a:endParaRPr lang="en-US" sz="900" b="1" i="1" dirty="0">
                <a:solidFill>
                  <a:schemeClr val="bg1"/>
                </a:solidFill>
                <a:latin typeface="Helvetica Light"/>
                <a:ea typeface="+mn-ea"/>
                <a:cs typeface="Helvetica Light"/>
              </a:endParaRPr>
            </a:p>
          </p:txBody>
        </p:sp>
      </p:grpSp>
      <p:sp>
        <p:nvSpPr>
          <p:cNvPr id="130" name="Oval 129"/>
          <p:cNvSpPr/>
          <p:nvPr/>
        </p:nvSpPr>
        <p:spPr bwMode="auto">
          <a:xfrm>
            <a:off x="1197701" y="3009900"/>
            <a:ext cx="90487" cy="889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5508201" y="1296113"/>
            <a:ext cx="3334656" cy="3257948"/>
            <a:chOff x="5508201" y="1201772"/>
            <a:chExt cx="3334656" cy="3257948"/>
          </a:xfrm>
        </p:grpSpPr>
        <p:grpSp>
          <p:nvGrpSpPr>
            <p:cNvPr id="132" name="Group 131"/>
            <p:cNvGrpSpPr/>
            <p:nvPr/>
          </p:nvGrpSpPr>
          <p:grpSpPr>
            <a:xfrm>
              <a:off x="5508201" y="1201772"/>
              <a:ext cx="3334656" cy="3257948"/>
              <a:chOff x="5522502" y="1251680"/>
              <a:chExt cx="3334656" cy="3257948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5522502" y="1251680"/>
                <a:ext cx="3334656" cy="3257948"/>
                <a:chOff x="6503010" y="605792"/>
                <a:chExt cx="3896593" cy="3928013"/>
              </a:xfrm>
            </p:grpSpPr>
            <p:sp>
              <p:nvSpPr>
                <p:cNvPr id="142" name="Rounded Rectangle 141"/>
                <p:cNvSpPr/>
                <p:nvPr/>
              </p:nvSpPr>
              <p:spPr>
                <a:xfrm>
                  <a:off x="6503010" y="605792"/>
                  <a:ext cx="3896593" cy="3928013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3" name="Group 142"/>
                <p:cNvGrpSpPr/>
                <p:nvPr/>
              </p:nvGrpSpPr>
              <p:grpSpPr>
                <a:xfrm>
                  <a:off x="6821866" y="785151"/>
                  <a:ext cx="3161486" cy="3680138"/>
                  <a:chOff x="4928168" y="948267"/>
                  <a:chExt cx="4093535" cy="4195233"/>
                </a:xfrm>
              </p:grpSpPr>
              <p:pic>
                <p:nvPicPr>
                  <p:cNvPr id="144" name="Picture 14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48400" y="948267"/>
                    <a:ext cx="3773480" cy="1728516"/>
                  </a:xfrm>
                  <a:prstGeom prst="rect">
                    <a:avLst/>
                  </a:prstGeom>
                </p:spPr>
              </p:pic>
              <p:cxnSp>
                <p:nvCxnSpPr>
                  <p:cNvPr id="145" name="Straight Connector 144"/>
                  <p:cNvCxnSpPr/>
                  <p:nvPr/>
                </p:nvCxnSpPr>
                <p:spPr>
                  <a:xfrm>
                    <a:off x="4928168" y="1031488"/>
                    <a:ext cx="4093535" cy="0"/>
                  </a:xfrm>
                  <a:prstGeom prst="line">
                    <a:avLst/>
                  </a:prstGeom>
                  <a:ln w="25400" cmpd="sng"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50000">
                          <a:schemeClr val="accent1">
                            <a:lumMod val="75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6" name="Picture 5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99237" y="1039446"/>
                    <a:ext cx="1274578" cy="3406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4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37673" y="1741414"/>
                    <a:ext cx="1989255" cy="340208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8" name="Group 137"/>
              <p:cNvGrpSpPr/>
              <p:nvPr/>
            </p:nvGrpSpPr>
            <p:grpSpPr>
              <a:xfrm>
                <a:off x="6710065" y="1939926"/>
                <a:ext cx="890872" cy="720332"/>
                <a:chOff x="502455" y="1610435"/>
                <a:chExt cx="2291656" cy="1539297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pic>
              <p:nvPicPr>
                <p:cNvPr id="139" name="Picture 138" descr="legacy vs delphix-03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6343" r="62259" b="69954"/>
                <a:stretch/>
              </p:blipFill>
              <p:spPr>
                <a:xfrm>
                  <a:off x="502455" y="1610435"/>
                  <a:ext cx="2291656" cy="153929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1658" t="8517" r="24622" b="79350"/>
                <a:stretch/>
              </p:blipFill>
              <p:spPr>
                <a:xfrm>
                  <a:off x="1807019" y="2225329"/>
                  <a:ext cx="902612" cy="58450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41" name="Picture 5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6233" y="2628856"/>
                  <a:ext cx="542359" cy="1595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33" name="Group 132"/>
            <p:cNvGrpSpPr/>
            <p:nvPr/>
          </p:nvGrpSpPr>
          <p:grpSpPr>
            <a:xfrm>
              <a:off x="6891264" y="2111180"/>
              <a:ext cx="164623" cy="184783"/>
              <a:chOff x="4427919" y="1506212"/>
              <a:chExt cx="164623" cy="184783"/>
            </a:xfrm>
          </p:grpSpPr>
          <p:sp>
            <p:nvSpPr>
              <p:cNvPr id="134" name="Moon 133"/>
              <p:cNvSpPr/>
              <p:nvPr/>
            </p:nvSpPr>
            <p:spPr>
              <a:xfrm rot="16200000">
                <a:off x="4477038" y="1591269"/>
                <a:ext cx="64317" cy="135136"/>
              </a:xfrm>
              <a:prstGeom prst="mo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4427919" y="1506212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4546823" y="1506212"/>
                <a:ext cx="45719" cy="4571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8" name="TextBox 59"/>
          <p:cNvSpPr txBox="1">
            <a:spLocks noChangeArrowheads="1"/>
          </p:cNvSpPr>
          <p:nvPr/>
        </p:nvSpPr>
        <p:spPr bwMode="auto">
          <a:xfrm>
            <a:off x="7765577" y="2247776"/>
            <a:ext cx="1042276" cy="1754326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9pPr>
          </a:lstStyle>
          <a:p>
            <a:pPr algn="ctr"/>
            <a:r>
              <a:rPr lang="en-US" sz="900" b="1" dirty="0" smtClean="0"/>
              <a:t>Data to Users In Minutes</a:t>
            </a:r>
          </a:p>
          <a:p>
            <a:pPr algn="ctr"/>
            <a:endParaRPr lang="en-US" sz="600" b="1" dirty="0" smtClean="0"/>
          </a:p>
          <a:p>
            <a:pPr algn="ctr"/>
            <a:r>
              <a:rPr lang="en-US" sz="600" b="1" dirty="0" smtClean="0"/>
              <a:t>-</a:t>
            </a:r>
          </a:p>
          <a:p>
            <a:pPr algn="ctr"/>
            <a:endParaRPr lang="en-US" sz="600" b="1" dirty="0" smtClean="0"/>
          </a:p>
          <a:p>
            <a:pPr algn="ctr"/>
            <a:r>
              <a:rPr lang="en-US" sz="900" b="1" dirty="0" smtClean="0"/>
              <a:t>Requires up to 90</a:t>
            </a:r>
            <a:r>
              <a:rPr lang="en-US" sz="900" b="1" dirty="0"/>
              <a:t>% Less </a:t>
            </a:r>
            <a:r>
              <a:rPr lang="en-US" sz="900" b="1" dirty="0" smtClean="0"/>
              <a:t>Storage</a:t>
            </a:r>
          </a:p>
          <a:p>
            <a:pPr algn="ctr"/>
            <a:endParaRPr lang="en-US" sz="600" b="1" dirty="0"/>
          </a:p>
          <a:p>
            <a:pPr algn="ctr"/>
            <a:r>
              <a:rPr lang="en-US" sz="600" b="1" dirty="0" smtClean="0"/>
              <a:t>-</a:t>
            </a:r>
            <a:endParaRPr lang="en-US" sz="600" b="1" dirty="0"/>
          </a:p>
          <a:p>
            <a:pPr algn="ctr"/>
            <a:endParaRPr lang="en-US" sz="600" b="1" dirty="0"/>
          </a:p>
          <a:p>
            <a:pPr algn="ctr"/>
            <a:r>
              <a:rPr lang="en-US" sz="900" b="1" dirty="0" smtClean="0"/>
              <a:t>Users Control Their Own </a:t>
            </a:r>
            <a:r>
              <a:rPr lang="en-US" sz="900" b="1" dirty="0"/>
              <a:t>D</a:t>
            </a:r>
            <a:r>
              <a:rPr lang="en-US" sz="900" b="1" dirty="0" smtClean="0"/>
              <a:t>ata</a:t>
            </a:r>
            <a:endParaRPr lang="en-US" sz="900" b="1" dirty="0"/>
          </a:p>
          <a:p>
            <a:pPr algn="ctr"/>
            <a:endParaRPr lang="en-US" sz="900" b="1" dirty="0" smtClean="0"/>
          </a:p>
        </p:txBody>
      </p:sp>
      <p:sp>
        <p:nvSpPr>
          <p:cNvPr id="149" name="TextBox 59"/>
          <p:cNvSpPr txBox="1">
            <a:spLocks noChangeArrowheads="1"/>
          </p:cNvSpPr>
          <p:nvPr/>
        </p:nvSpPr>
        <p:spPr bwMode="auto">
          <a:xfrm>
            <a:off x="5586902" y="2283004"/>
            <a:ext cx="973923" cy="1477328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Light" charset="0"/>
                <a:ea typeface="ＭＳ Ｐゴシック" charset="0"/>
              </a:defRPr>
            </a:lvl9pPr>
          </a:lstStyle>
          <a:p>
            <a:pPr algn="ctr"/>
            <a:r>
              <a:rPr lang="en-US" sz="900" b="1" dirty="0" smtClean="0"/>
              <a:t>Self-Service </a:t>
            </a:r>
            <a:r>
              <a:rPr lang="en-US" sz="900" b="1" u="sng" dirty="0" smtClean="0"/>
              <a:t>for Data Users</a:t>
            </a:r>
          </a:p>
          <a:p>
            <a:pPr algn="ctr"/>
            <a:endParaRPr lang="en-US" sz="900" b="1" dirty="0"/>
          </a:p>
          <a:p>
            <a:pPr algn="ctr"/>
            <a:r>
              <a:rPr lang="en-US" sz="900" dirty="0" smtClean="0"/>
              <a:t>Refresh</a:t>
            </a:r>
          </a:p>
          <a:p>
            <a:pPr algn="ctr"/>
            <a:r>
              <a:rPr lang="en-US" sz="900" dirty="0" smtClean="0"/>
              <a:t>-</a:t>
            </a:r>
          </a:p>
          <a:p>
            <a:pPr algn="ctr"/>
            <a:r>
              <a:rPr lang="en-US" sz="900" dirty="0" smtClean="0"/>
              <a:t>Rewind</a:t>
            </a:r>
          </a:p>
          <a:p>
            <a:pPr algn="ctr"/>
            <a:r>
              <a:rPr lang="en-US" sz="900" dirty="0" smtClean="0"/>
              <a:t>-</a:t>
            </a:r>
          </a:p>
          <a:p>
            <a:pPr algn="ctr"/>
            <a:r>
              <a:rPr lang="en-US" sz="900" dirty="0" smtClean="0"/>
              <a:t>Branch</a:t>
            </a:r>
          </a:p>
          <a:p>
            <a:pPr algn="ctr"/>
            <a:r>
              <a:rPr lang="en-US" sz="900" dirty="0" smtClean="0"/>
              <a:t>-</a:t>
            </a:r>
          </a:p>
          <a:p>
            <a:pPr algn="ctr"/>
            <a:r>
              <a:rPr lang="en-US" sz="900" dirty="0" smtClean="0"/>
              <a:t>Share</a:t>
            </a:r>
          </a:p>
        </p:txBody>
      </p:sp>
      <p:sp>
        <p:nvSpPr>
          <p:cNvPr id="150" name="Rectangle 24"/>
          <p:cNvSpPr>
            <a:spLocks noChangeArrowheads="1"/>
          </p:cNvSpPr>
          <p:nvPr/>
        </p:nvSpPr>
        <p:spPr bwMode="gray">
          <a:xfrm>
            <a:off x="270356" y="714477"/>
            <a:ext cx="2731567" cy="32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400" b="1" dirty="0" smtClean="0">
                <a:latin typeface="Helvetica Light"/>
                <a:ea typeface="+mn-ea"/>
                <a:cs typeface="Helvetica Light"/>
              </a:rPr>
              <a:t>Production Environment</a:t>
            </a:r>
            <a:endParaRPr lang="en-US" sz="1400" b="1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151" name="Rectangle 24"/>
          <p:cNvSpPr>
            <a:spLocks noChangeArrowheads="1"/>
          </p:cNvSpPr>
          <p:nvPr/>
        </p:nvSpPr>
        <p:spPr bwMode="gray">
          <a:xfrm>
            <a:off x="4946758" y="719553"/>
            <a:ext cx="2738380" cy="32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11258" tIns="54845" rIns="111258" bIns="54845">
            <a:spAutoFit/>
          </a:bodyPr>
          <a:lstStyle/>
          <a:p>
            <a:pPr defTabSz="1333500" fontAlgn="auto">
              <a:defRPr/>
            </a:pPr>
            <a:r>
              <a:rPr lang="en-US" sz="1400" b="1" dirty="0" smtClean="0">
                <a:latin typeface="Helvetica Light"/>
                <a:ea typeface="+mn-ea"/>
                <a:cs typeface="Helvetica Light"/>
              </a:rPr>
              <a:t>Non-Production Environment</a:t>
            </a:r>
            <a:endParaRPr lang="en-US" sz="1400" b="1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Test Data Control Center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7753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Engagement Model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9" t="5106" r="9011" b="936"/>
          <a:stretch/>
        </p:blipFill>
        <p:spPr>
          <a:xfrm>
            <a:off x="6037564" y="463493"/>
            <a:ext cx="3106436" cy="4508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39" y="2643196"/>
            <a:ext cx="4219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Anders       </a:t>
            </a:r>
          </a:p>
          <a:p>
            <a:r>
              <a:rPr lang="en-US" dirty="0" smtClean="0"/>
              <a:t>Director, Test Data Management</a:t>
            </a:r>
          </a:p>
          <a:p>
            <a:r>
              <a:rPr lang="en-US" dirty="0" smtClean="0"/>
              <a:t>Director Service Delivery, Securitization</a:t>
            </a:r>
          </a:p>
          <a:p>
            <a:r>
              <a:rPr lang="en-US" dirty="0" smtClean="0">
                <a:hlinkClick r:id="rId3"/>
              </a:rPr>
              <a:t>jason_anders@fanniemae.com</a:t>
            </a:r>
            <a:r>
              <a:rPr lang="en-US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71" y="4038616"/>
            <a:ext cx="3998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Jeff Nogosek (contractor)      </a:t>
            </a:r>
          </a:p>
          <a:p>
            <a:r>
              <a:rPr lang="en-US" dirty="0" smtClean="0"/>
              <a:t>Technical Lead, RAMP Test Data Mgt</a:t>
            </a:r>
          </a:p>
          <a:p>
            <a:r>
              <a:rPr lang="en-US" dirty="0">
                <a:hlinkClick r:id="rId4"/>
              </a:rPr>
              <a:t>j</a:t>
            </a:r>
            <a:r>
              <a:rPr lang="en-US" dirty="0" smtClean="0">
                <a:hlinkClick r:id="rId4"/>
              </a:rPr>
              <a:t>effery_nogosek@fanniemae.com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1" y="227386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Questions: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56549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7" y="453603"/>
            <a:ext cx="5403473" cy="4523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3816" y="2334846"/>
            <a:ext cx="3289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Questions?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14984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85776" y="2695225"/>
            <a:ext cx="7706510" cy="613616"/>
            <a:chOff x="200637" y="5505201"/>
            <a:chExt cx="8177017" cy="818155"/>
          </a:xfrm>
        </p:grpSpPr>
        <p:grpSp>
          <p:nvGrpSpPr>
            <p:cNvPr id="102" name="Group 101"/>
            <p:cNvGrpSpPr/>
            <p:nvPr/>
          </p:nvGrpSpPr>
          <p:grpSpPr>
            <a:xfrm>
              <a:off x="205524" y="5505437"/>
              <a:ext cx="457204" cy="798632"/>
              <a:chOff x="2850983" y="2986655"/>
              <a:chExt cx="445293" cy="798632"/>
            </a:xfrm>
          </p:grpSpPr>
          <p:sp>
            <p:nvSpPr>
              <p:cNvPr id="103" name="Oval 102"/>
              <p:cNvSpPr/>
              <p:nvPr/>
            </p:nvSpPr>
            <p:spPr>
              <a:xfrm flipH="1" flipV="1">
                <a:off x="3056962" y="2986655"/>
                <a:ext cx="239314" cy="2477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FFFFFF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 flipV="1">
                <a:off x="2850983" y="3537534"/>
                <a:ext cx="239314" cy="2477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FFFFFF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249482" flipH="1" flipV="1">
                <a:off x="2950942" y="3095896"/>
                <a:ext cx="171450" cy="5815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FFFFFF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06" name="Block Arc 105"/>
            <p:cNvSpPr/>
            <p:nvPr/>
          </p:nvSpPr>
          <p:spPr>
            <a:xfrm rot="5400000">
              <a:off x="8117963" y="5498088"/>
              <a:ext cx="245548" cy="268943"/>
            </a:xfrm>
            <a:prstGeom prst="blockArc">
              <a:avLst>
                <a:gd name="adj1" fmla="val 10796678"/>
                <a:gd name="adj2" fmla="val 38954"/>
                <a:gd name="adj3" fmla="val 17668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925340" y="6058460"/>
              <a:ext cx="245715" cy="24775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8131939" y="5507582"/>
              <a:ext cx="245715" cy="24775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 rot="1249482">
              <a:off x="8101430" y="5613082"/>
              <a:ext cx="176036" cy="5815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Parallelogram 115"/>
            <p:cNvSpPr/>
            <p:nvPr/>
          </p:nvSpPr>
          <p:spPr>
            <a:xfrm>
              <a:off x="325480" y="5505201"/>
              <a:ext cx="7925552" cy="559365"/>
            </a:xfrm>
            <a:prstGeom prst="parallelogram">
              <a:avLst>
                <a:gd name="adj" fmla="val 36612"/>
              </a:avLst>
            </a:prstGeom>
            <a:pattFill prst="pct25">
              <a:fgClr>
                <a:schemeClr val="tx1">
                  <a:lumMod val="60000"/>
                  <a:lumOff val="40000"/>
                </a:schemeClr>
              </a:fgClr>
              <a:bgClr>
                <a:schemeClr val="tx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Block Arc 116"/>
            <p:cNvSpPr/>
            <p:nvPr/>
          </p:nvSpPr>
          <p:spPr>
            <a:xfrm rot="16200000" flipH="1">
              <a:off x="203247" y="6057022"/>
              <a:ext cx="263724" cy="268943"/>
            </a:xfrm>
            <a:prstGeom prst="blockArc">
              <a:avLst>
                <a:gd name="adj1" fmla="val 10839746"/>
                <a:gd name="adj2" fmla="val 193768"/>
                <a:gd name="adj3" fmla="val 18705"/>
              </a:avLst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Parallelogram 117"/>
            <p:cNvSpPr/>
            <p:nvPr/>
          </p:nvSpPr>
          <p:spPr>
            <a:xfrm>
              <a:off x="325480" y="6090912"/>
              <a:ext cx="7762842" cy="196881"/>
            </a:xfrm>
            <a:prstGeom prst="parallelogram">
              <a:avLst>
                <a:gd name="adj" fmla="val 30769"/>
              </a:avLst>
            </a:prstGeom>
            <a:pattFill prst="pct25">
              <a:fgClr>
                <a:schemeClr val="tx1">
                  <a:lumMod val="60000"/>
                  <a:lumOff val="40000"/>
                </a:schemeClr>
              </a:fgClr>
              <a:bgClr>
                <a:schemeClr val="tx1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Block Arc 120"/>
            <p:cNvSpPr/>
            <p:nvPr/>
          </p:nvSpPr>
          <p:spPr>
            <a:xfrm rot="5400000">
              <a:off x="7903636" y="6059604"/>
              <a:ext cx="258560" cy="268944"/>
            </a:xfrm>
            <a:prstGeom prst="blockArc">
              <a:avLst>
                <a:gd name="adj1" fmla="val 10796678"/>
                <a:gd name="adj2" fmla="val 21533537"/>
                <a:gd name="adj3" fmla="val 17672"/>
              </a:avLst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8" name="Flowchart: Process 177"/>
            <p:cNvSpPr/>
            <p:nvPr/>
          </p:nvSpPr>
          <p:spPr>
            <a:xfrm>
              <a:off x="325481" y="6277635"/>
              <a:ext cx="7718402" cy="45719"/>
            </a:xfrm>
            <a:prstGeom prst="flowChartProcess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9" name="Flowchart: Process 178"/>
            <p:cNvSpPr/>
            <p:nvPr/>
          </p:nvSpPr>
          <p:spPr>
            <a:xfrm>
              <a:off x="325480" y="6062014"/>
              <a:ext cx="7717060" cy="46708"/>
            </a:xfrm>
            <a:prstGeom prst="flowChartProcess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049" name="Flowchart: Alternate Process 2048"/>
          <p:cNvSpPr/>
          <p:nvPr/>
        </p:nvSpPr>
        <p:spPr>
          <a:xfrm>
            <a:off x="2708013" y="2750821"/>
            <a:ext cx="742542" cy="301736"/>
          </a:xfrm>
          <a:prstGeom prst="flowChartAlternateProcess">
            <a:avLst/>
          </a:prstGeom>
          <a:solidFill>
            <a:srgbClr val="D6A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b="1" dirty="0">
                <a:solidFill>
                  <a:srgbClr val="FFFFFF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Develop</a:t>
            </a:r>
            <a:endParaRPr lang="en-US" sz="675" b="1" dirty="0">
              <a:solidFill>
                <a:srgbClr val="FFFFF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32" name="Flowchart: Alternate Process 131"/>
          <p:cNvSpPr/>
          <p:nvPr/>
        </p:nvSpPr>
        <p:spPr>
          <a:xfrm>
            <a:off x="6661341" y="2745381"/>
            <a:ext cx="763715" cy="305960"/>
          </a:xfrm>
          <a:prstGeom prst="flowChartAlternateProcess">
            <a:avLst/>
          </a:prstGeom>
          <a:solidFill>
            <a:srgbClr val="C00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Deploy</a:t>
            </a:r>
            <a:endParaRPr lang="en-US" sz="750" dirty="0">
              <a:solidFill>
                <a:srgbClr val="FFFFF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9" name="Right Arrow 148"/>
          <p:cNvSpPr/>
          <p:nvPr/>
        </p:nvSpPr>
        <p:spPr>
          <a:xfrm>
            <a:off x="7551423" y="2839852"/>
            <a:ext cx="157259" cy="9893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675" b="1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999095" y="2752409"/>
            <a:ext cx="745965" cy="304540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b="1" dirty="0">
                <a:solidFill>
                  <a:srgbClr val="FFFFFF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Design</a:t>
            </a:r>
          </a:p>
        </p:txBody>
      </p:sp>
      <p:sp>
        <p:nvSpPr>
          <p:cNvPr id="204" name="Flowchart: Alternate Process 203"/>
          <p:cNvSpPr/>
          <p:nvPr/>
        </p:nvSpPr>
        <p:spPr>
          <a:xfrm>
            <a:off x="5166956" y="2746597"/>
            <a:ext cx="757718" cy="305960"/>
          </a:xfrm>
          <a:prstGeom prst="flowChartAlternateProcess">
            <a:avLst/>
          </a:prstGeom>
          <a:solidFill>
            <a:srgbClr val="2FBE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b="1" dirty="0">
                <a:solidFill>
                  <a:srgbClr val="FFFFFF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Test</a:t>
            </a:r>
          </a:p>
        </p:txBody>
      </p:sp>
      <p:sp>
        <p:nvSpPr>
          <p:cNvPr id="280" name="Right Arrow 279"/>
          <p:cNvSpPr/>
          <p:nvPr/>
        </p:nvSpPr>
        <p:spPr>
          <a:xfrm>
            <a:off x="6180033" y="2831749"/>
            <a:ext cx="157259" cy="9893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675" b="1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2" name="Right Arrow 281"/>
          <p:cNvSpPr/>
          <p:nvPr/>
        </p:nvSpPr>
        <p:spPr>
          <a:xfrm>
            <a:off x="2225573" y="2836144"/>
            <a:ext cx="157259" cy="9893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675" b="1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2499964" y="1010460"/>
            <a:ext cx="1759790" cy="1382546"/>
            <a:chOff x="2139495" y="1347279"/>
            <a:chExt cx="2346387" cy="1843395"/>
          </a:xfrm>
        </p:grpSpPr>
        <p:grpSp>
          <p:nvGrpSpPr>
            <p:cNvPr id="37" name="Group 257"/>
            <p:cNvGrpSpPr/>
            <p:nvPr/>
          </p:nvGrpSpPr>
          <p:grpSpPr>
            <a:xfrm>
              <a:off x="2286050" y="1998929"/>
              <a:ext cx="979868" cy="1010013"/>
              <a:chOff x="2643463" y="785249"/>
              <a:chExt cx="1027820" cy="903704"/>
            </a:xfrm>
          </p:grpSpPr>
          <p:sp>
            <p:nvSpPr>
              <p:cNvPr id="259" name="Flowchart: Alternate Process 258"/>
              <p:cNvSpPr/>
              <p:nvPr/>
            </p:nvSpPr>
            <p:spPr>
              <a:xfrm>
                <a:off x="2643463" y="962951"/>
                <a:ext cx="1027817" cy="726002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accent4">
                    <a:lumMod val="10000"/>
                    <a:lumOff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525" b="1" dirty="0">
                  <a:solidFill>
                    <a:srgbClr val="FFFFFF"/>
                  </a:solidFill>
                  <a:cs typeface="Aharoni" panose="02010803020104030203" pitchFamily="2" charset="-79"/>
                </a:endParaRPr>
              </a:p>
            </p:txBody>
          </p:sp>
          <p:sp>
            <p:nvSpPr>
              <p:cNvPr id="260" name="Flowchart: Alternate Process 259"/>
              <p:cNvSpPr/>
              <p:nvPr/>
            </p:nvSpPr>
            <p:spPr>
              <a:xfrm>
                <a:off x="2645743" y="785249"/>
                <a:ext cx="1025540" cy="322479"/>
              </a:xfrm>
              <a:prstGeom prst="flowChartAlternateProcess">
                <a:avLst/>
              </a:prstGeom>
              <a:solidFill>
                <a:srgbClr val="FF9933"/>
              </a:solidFill>
              <a:ln>
                <a:solidFill>
                  <a:srgbClr val="FF993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50" b="1" dirty="0">
                  <a:solidFill>
                    <a:srgbClr val="FFFFFF"/>
                  </a:solidFill>
                  <a:cs typeface="Aharoni" panose="02010803020104030203" pitchFamily="2" charset="-79"/>
                </a:endParaRPr>
              </a:p>
              <a:p>
                <a:pPr algn="ctr" defTabSz="685800"/>
                <a:r>
                  <a:rPr lang="en-US" sz="563" b="1" dirty="0">
                    <a:solidFill>
                      <a:srgbClr val="FFFFFF"/>
                    </a:solidFill>
                    <a:cs typeface="Aharoni" panose="02010803020104030203" pitchFamily="2" charset="-79"/>
                  </a:rPr>
                  <a:t>CODE</a:t>
                </a:r>
              </a:p>
              <a:p>
                <a:pPr algn="ctr" defTabSz="685800"/>
                <a:r>
                  <a:rPr lang="en-US" sz="563" b="1" dirty="0">
                    <a:solidFill>
                      <a:srgbClr val="FFFFFF"/>
                    </a:solidFill>
                    <a:cs typeface="Aharoni" panose="02010803020104030203" pitchFamily="2" charset="-79"/>
                  </a:rPr>
                  <a:t>QUALITY</a:t>
                </a:r>
              </a:p>
            </p:txBody>
          </p:sp>
        </p:grpSp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7150" y="2365575"/>
              <a:ext cx="1016314" cy="65082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3363996" y="1998929"/>
              <a:ext cx="979863" cy="1010012"/>
              <a:chOff x="3440100" y="1251969"/>
              <a:chExt cx="979863" cy="1010012"/>
            </a:xfrm>
          </p:grpSpPr>
          <p:sp>
            <p:nvSpPr>
              <p:cNvPr id="211" name="Flowchart: Alternate Process 210"/>
              <p:cNvSpPr/>
              <p:nvPr/>
            </p:nvSpPr>
            <p:spPr>
              <a:xfrm>
                <a:off x="3440100" y="1450575"/>
                <a:ext cx="979862" cy="811406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accent4">
                    <a:lumMod val="10000"/>
                    <a:lumOff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525" b="1" dirty="0">
                  <a:solidFill>
                    <a:srgbClr val="FFFFFF"/>
                  </a:solidFill>
                  <a:cs typeface="Aharoni" panose="02010803020104030203" pitchFamily="2" charset="-79"/>
                </a:endParaRPr>
              </a:p>
            </p:txBody>
          </p:sp>
          <p:sp>
            <p:nvSpPr>
              <p:cNvPr id="212" name="Flowchart: Alternate Process 211"/>
              <p:cNvSpPr/>
              <p:nvPr/>
            </p:nvSpPr>
            <p:spPr>
              <a:xfrm>
                <a:off x="3442270" y="1251969"/>
                <a:ext cx="977693" cy="360414"/>
              </a:xfrm>
              <a:prstGeom prst="flowChartAlternateProcess">
                <a:avLst/>
              </a:prstGeom>
              <a:solidFill>
                <a:srgbClr val="666699"/>
              </a:solidFill>
              <a:ln>
                <a:solidFill>
                  <a:srgbClr val="666699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50" b="1" dirty="0">
                  <a:solidFill>
                    <a:srgbClr val="FFFFFF"/>
                  </a:solidFill>
                  <a:cs typeface="Aharoni" panose="02010803020104030203" pitchFamily="2" charset="-79"/>
                </a:endParaRPr>
              </a:p>
              <a:p>
                <a:pPr algn="ctr" defTabSz="685800"/>
                <a:r>
                  <a:rPr lang="en-US" sz="563" b="1" dirty="0">
                    <a:solidFill>
                      <a:srgbClr val="FFFFFF"/>
                    </a:solidFill>
                    <a:cs typeface="Aharoni" panose="02010803020104030203" pitchFamily="2" charset="-79"/>
                  </a:rPr>
                  <a:t>CONTINUOUS</a:t>
                </a:r>
              </a:p>
              <a:p>
                <a:pPr algn="ctr" defTabSz="685800"/>
                <a:r>
                  <a:rPr lang="en-US" sz="563" b="1" dirty="0">
                    <a:solidFill>
                      <a:srgbClr val="FFFFFF"/>
                    </a:solidFill>
                    <a:cs typeface="Aharoni" panose="02010803020104030203" pitchFamily="2" charset="-79"/>
                  </a:rPr>
                  <a:t>INTEGRATION/ DELIVERY</a:t>
                </a:r>
              </a:p>
            </p:txBody>
          </p:sp>
        </p:grpSp>
        <p:pic>
          <p:nvPicPr>
            <p:cNvPr id="219" name="Picture 19" descr="Cast logo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70630" y="1733418"/>
              <a:ext cx="995283" cy="185988"/>
            </a:xfrm>
            <a:prstGeom prst="rect">
              <a:avLst/>
            </a:prstGeom>
            <a:noFill/>
          </p:spPr>
        </p:pic>
        <p:pic>
          <p:nvPicPr>
            <p:cNvPr id="221" name="Picture 27" descr="Jenkins CI">
              <a:hlinkClick r:id="rId6" tooltip="Jenkins CI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78221" y="1672425"/>
              <a:ext cx="955318" cy="307238"/>
            </a:xfrm>
            <a:prstGeom prst="rect">
              <a:avLst/>
            </a:prstGeom>
            <a:noFill/>
          </p:spPr>
        </p:pic>
        <p:pic>
          <p:nvPicPr>
            <p:cNvPr id="268" name="Picture 16" descr="https://encrypted-tbn0.gstatic.com/images?q=tbn:ANd9GcRl6FVfcN8_cYKaynAcV_Od1_KpJplZKYMxKJ-aO9wgJaW2wsoNGfcqK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80681" y="1468007"/>
              <a:ext cx="990600" cy="23812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  <a:effectLst/>
          </p:spPr>
        </p:pic>
        <p:pic>
          <p:nvPicPr>
            <p:cNvPr id="272" name="Picture 4" descr="https://encrypted-tbn0.gstatic.com/images?q=tbn:ANd9GcTU2vVauRd4i5an2ErkJ1Px4ye8hcB7lWPyB0d516IhlNRlV4XPd5h1ow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279" y="1446995"/>
              <a:ext cx="288561" cy="2486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  <a:effectLst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25" t="4827" r="29016" b="10269"/>
            <a:stretch/>
          </p:blipFill>
          <p:spPr>
            <a:xfrm>
              <a:off x="3450567" y="2462627"/>
              <a:ext cx="853578" cy="470523"/>
            </a:xfrm>
            <a:prstGeom prst="rect">
              <a:avLst/>
            </a:prstGeom>
          </p:spPr>
        </p:pic>
        <p:sp>
          <p:nvSpPr>
            <p:cNvPr id="125" name="Rectangular Callout 124"/>
            <p:cNvSpPr/>
            <p:nvPr/>
          </p:nvSpPr>
          <p:spPr>
            <a:xfrm>
              <a:off x="2139495" y="1347279"/>
              <a:ext cx="2346387" cy="1843395"/>
            </a:xfrm>
            <a:prstGeom prst="wedgeRectCallout">
              <a:avLst>
                <a:gd name="adj1" fmla="val -15231"/>
                <a:gd name="adj2" fmla="val 7529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7083168" y="1010460"/>
            <a:ext cx="1255291" cy="1382546"/>
            <a:chOff x="6675357" y="1347279"/>
            <a:chExt cx="1673721" cy="1843395"/>
          </a:xfrm>
        </p:grpSpPr>
        <p:grpSp>
          <p:nvGrpSpPr>
            <p:cNvPr id="126" name="Group 125"/>
            <p:cNvGrpSpPr/>
            <p:nvPr/>
          </p:nvGrpSpPr>
          <p:grpSpPr>
            <a:xfrm>
              <a:off x="7024607" y="2081726"/>
              <a:ext cx="989357" cy="923315"/>
              <a:chOff x="6857269" y="1363341"/>
              <a:chExt cx="989357" cy="923315"/>
            </a:xfrm>
          </p:grpSpPr>
          <p:sp>
            <p:nvSpPr>
              <p:cNvPr id="169" name="Flowchart: Alternate Process 168"/>
              <p:cNvSpPr/>
              <p:nvPr/>
            </p:nvSpPr>
            <p:spPr>
              <a:xfrm>
                <a:off x="6857269" y="1577733"/>
                <a:ext cx="987375" cy="708923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accent4">
                    <a:lumMod val="10000"/>
                    <a:lumOff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525" b="1" dirty="0">
                  <a:solidFill>
                    <a:srgbClr val="FFFFFF"/>
                  </a:solidFill>
                  <a:cs typeface="Aharoni" panose="02010803020104030203" pitchFamily="2" charset="-79"/>
                </a:endParaRPr>
              </a:p>
            </p:txBody>
          </p:sp>
          <p:sp>
            <p:nvSpPr>
              <p:cNvPr id="175" name="Flowchart: Alternate Process 174"/>
              <p:cNvSpPr/>
              <p:nvPr/>
            </p:nvSpPr>
            <p:spPr>
              <a:xfrm>
                <a:off x="6859251" y="1363341"/>
                <a:ext cx="987375" cy="355762"/>
              </a:xfrm>
              <a:prstGeom prst="flowChartAlternateProcess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563" b="1" dirty="0">
                    <a:solidFill>
                      <a:srgbClr val="333333"/>
                    </a:solidFill>
                    <a:cs typeface="Aharoni" panose="02010803020104030203" pitchFamily="2" charset="-79"/>
                  </a:rPr>
                  <a:t>RELEASE MANAGEMENT</a:t>
                </a: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89" t="17472" r="5548" b="20474"/>
            <a:stretch/>
          </p:blipFill>
          <p:spPr>
            <a:xfrm>
              <a:off x="7026589" y="1734131"/>
              <a:ext cx="900180" cy="1774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4607" y="1918002"/>
              <a:ext cx="886657" cy="151024"/>
            </a:xfrm>
            <a:prstGeom prst="rect">
              <a:avLst/>
            </a:prstGeom>
          </p:spPr>
        </p:pic>
        <p:grpSp>
          <p:nvGrpSpPr>
            <p:cNvPr id="269" name="Group 268"/>
            <p:cNvGrpSpPr/>
            <p:nvPr/>
          </p:nvGrpSpPr>
          <p:grpSpPr>
            <a:xfrm>
              <a:off x="7098320" y="1417207"/>
              <a:ext cx="1166508" cy="501318"/>
              <a:chOff x="7482807" y="1061036"/>
              <a:chExt cx="1284765" cy="552139"/>
            </a:xfrm>
            <a:effectLst>
              <a:glow rad="101600">
                <a:schemeClr val="accent1">
                  <a:alpha val="40000"/>
                </a:schemeClr>
              </a:glow>
            </a:effectLst>
          </p:grpSpPr>
          <p:sp>
            <p:nvSpPr>
              <p:cNvPr id="270" name="TextBox 269"/>
              <p:cNvSpPr txBox="1"/>
              <p:nvPr/>
            </p:nvSpPr>
            <p:spPr>
              <a:xfrm>
                <a:off x="7724273" y="1070810"/>
                <a:ext cx="1043299" cy="542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b="1" dirty="0" smtClean="0">
                    <a:solidFill>
                      <a:srgbClr val="8A002E"/>
                    </a:solidFill>
                    <a:latin typeface="Arial"/>
                    <a:ea typeface="ＭＳ Ｐゴシック"/>
                  </a:rPr>
                  <a:t>iCart</a:t>
                </a:r>
                <a:endParaRPr lang="en-US" b="1" dirty="0">
                  <a:solidFill>
                    <a:srgbClr val="8A002E"/>
                  </a:solidFill>
                  <a:latin typeface="Arial"/>
                  <a:ea typeface="ＭＳ Ｐゴシック"/>
                </a:endParaRPr>
              </a:p>
            </p:txBody>
          </p:sp>
          <p:pic>
            <p:nvPicPr>
              <p:cNvPr id="271" name="Picture 10" descr="https://encrypted-tbn1.gstatic.com/images?q=tbn:ANd9GcSN1OAlScR_zSv4Lur3yGxFh12CUu6RzSQHm84v4e0j4l0447bfB0Dj_1E">
                <a:hlinkClick r:id="rId15"/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2807" y="1061036"/>
                <a:ext cx="313656" cy="313656"/>
              </a:xfrm>
              <a:prstGeom prst="rect">
                <a:avLst/>
              </a:prstGeom>
              <a:noFill/>
              <a:effectLst/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0662" y="2492195"/>
              <a:ext cx="662667" cy="496361"/>
            </a:xfrm>
            <a:prstGeom prst="rect">
              <a:avLst/>
            </a:prstGeom>
          </p:spPr>
        </p:pic>
        <p:sp>
          <p:nvSpPr>
            <p:cNvPr id="136" name="Rectangular Callout 135"/>
            <p:cNvSpPr/>
            <p:nvPr/>
          </p:nvSpPr>
          <p:spPr>
            <a:xfrm>
              <a:off x="6675357" y="1347279"/>
              <a:ext cx="1673721" cy="1843395"/>
            </a:xfrm>
            <a:prstGeom prst="wedgeRectCallout">
              <a:avLst>
                <a:gd name="adj1" fmla="val -64226"/>
                <a:gd name="adj2" fmla="val 7660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715969" y="1455766"/>
            <a:ext cx="1469936" cy="1217795"/>
            <a:chOff x="247344" y="2037654"/>
            <a:chExt cx="1994055" cy="1695195"/>
          </a:xfrm>
        </p:grpSpPr>
        <p:sp>
          <p:nvSpPr>
            <p:cNvPr id="167" name="TextBox 166"/>
            <p:cNvSpPr txBox="1"/>
            <p:nvPr/>
          </p:nvSpPr>
          <p:spPr>
            <a:xfrm rot="1800000">
              <a:off x="1448288" y="2052156"/>
              <a:ext cx="793111" cy="40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638" b="1" dirty="0">
                  <a:solidFill>
                    <a:srgbClr val="333333"/>
                  </a:solidFill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rPr>
                <a:t>Incidents/ Defects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247344" y="2037654"/>
              <a:ext cx="1717448" cy="1695195"/>
              <a:chOff x="733396" y="2116057"/>
              <a:chExt cx="1717448" cy="1695195"/>
            </a:xfrm>
          </p:grpSpPr>
          <p:sp>
            <p:nvSpPr>
              <p:cNvPr id="148" name="Can 147"/>
              <p:cNvSpPr/>
              <p:nvPr/>
            </p:nvSpPr>
            <p:spPr>
              <a:xfrm rot="10800000">
                <a:off x="1460509" y="3143682"/>
                <a:ext cx="373184" cy="444756"/>
              </a:xfrm>
              <a:prstGeom prst="can">
                <a:avLst/>
              </a:prstGeom>
              <a:solidFill>
                <a:srgbClr val="004D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50" name="Shape 149"/>
              <p:cNvSpPr/>
              <p:nvPr/>
            </p:nvSpPr>
            <p:spPr>
              <a:xfrm>
                <a:off x="842816" y="2371404"/>
                <a:ext cx="1608028" cy="1067294"/>
              </a:xfrm>
              <a:prstGeom prst="funnel">
                <a:avLst/>
              </a:prstGeom>
              <a:solidFill>
                <a:srgbClr val="004D85"/>
              </a:solidFill>
              <a:ln>
                <a:noFill/>
              </a:ln>
            </p:spPr>
            <p:style>
              <a:lnRef idx="1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2" name="Right Arrow 151"/>
              <p:cNvSpPr/>
              <p:nvPr/>
            </p:nvSpPr>
            <p:spPr>
              <a:xfrm rot="5400000">
                <a:off x="1513951" y="3577338"/>
                <a:ext cx="261131" cy="206698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1221794" y="2116057"/>
                <a:ext cx="926243" cy="401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638" b="1" dirty="0">
                    <a:solidFill>
                      <a:srgbClr val="333333"/>
                    </a:solidFill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Requirements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 rot="20359533">
                <a:off x="733396" y="2226738"/>
                <a:ext cx="566947" cy="265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638" b="1" dirty="0">
                    <a:solidFill>
                      <a:srgbClr val="333333"/>
                    </a:solidFill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Code</a:t>
                </a:r>
              </a:p>
            </p:txBody>
          </p:sp>
        </p:grpSp>
      </p:grpSp>
      <p:sp>
        <p:nvSpPr>
          <p:cNvPr id="2050" name="AutoShape 2" descr="https://encrypted-tbn3.gstatic.com/images?q=tbn:ANd9GcRAm0L20KXBcLVTzGTJxe4YXQAJuHpHQixXzjdeneuGdT4tOn_Dw_ZA3VQ">
            <a:hlinkClick r:id="rId19"/>
          </p:cNvPr>
          <p:cNvSpPr>
            <a:spLocks noChangeAspect="1" noChangeArrowheads="1"/>
          </p:cNvSpPr>
          <p:nvPr/>
        </p:nvSpPr>
        <p:spPr bwMode="auto">
          <a:xfrm>
            <a:off x="1244799" y="-441889"/>
            <a:ext cx="1071563" cy="892969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675" b="1">
              <a:solidFill>
                <a:srgbClr val="333333"/>
              </a:solidFill>
              <a:latin typeface="Arial" charset="0"/>
              <a:ea typeface="ＭＳ Ｐゴシック"/>
            </a:endParaRPr>
          </a:p>
        </p:txBody>
      </p:sp>
      <p:sp>
        <p:nvSpPr>
          <p:cNvPr id="284" name="Rectangle 283"/>
          <p:cNvSpPr/>
          <p:nvPr/>
        </p:nvSpPr>
        <p:spPr>
          <a:xfrm>
            <a:off x="7256999" y="4360867"/>
            <a:ext cx="388144" cy="86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675" b="1">
              <a:solidFill>
                <a:srgbClr val="FFFFFF"/>
              </a:solidFill>
            </a:endParaRPr>
          </a:p>
        </p:txBody>
      </p:sp>
      <p:grpSp>
        <p:nvGrpSpPr>
          <p:cNvPr id="161" name="Group 252"/>
          <p:cNvGrpSpPr/>
          <p:nvPr/>
        </p:nvGrpSpPr>
        <p:grpSpPr>
          <a:xfrm>
            <a:off x="8201860" y="2820221"/>
            <a:ext cx="703725" cy="1078443"/>
            <a:chOff x="424506" y="2958901"/>
            <a:chExt cx="938299" cy="1578600"/>
          </a:xfrm>
        </p:grpSpPr>
        <p:sp>
          <p:nvSpPr>
            <p:cNvPr id="162" name="Can 161"/>
            <p:cNvSpPr/>
            <p:nvPr/>
          </p:nvSpPr>
          <p:spPr>
            <a:xfrm rot="10800000">
              <a:off x="790574" y="4012356"/>
              <a:ext cx="213829" cy="33983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Shape 165"/>
            <p:cNvSpPr/>
            <p:nvPr/>
          </p:nvSpPr>
          <p:spPr>
            <a:xfrm>
              <a:off x="432935" y="3616226"/>
              <a:ext cx="929870" cy="587631"/>
            </a:xfrm>
            <a:prstGeom prst="funnel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0" name="Right Arrow 169"/>
            <p:cNvSpPr/>
            <p:nvPr/>
          </p:nvSpPr>
          <p:spPr>
            <a:xfrm rot="5400000">
              <a:off x="523732" y="3571451"/>
              <a:ext cx="415622" cy="7719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Right Arrow 170"/>
            <p:cNvSpPr/>
            <p:nvPr/>
          </p:nvSpPr>
          <p:spPr>
            <a:xfrm rot="5400000">
              <a:off x="679462" y="3571451"/>
              <a:ext cx="415622" cy="7719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Right Arrow 171"/>
            <p:cNvSpPr/>
            <p:nvPr/>
          </p:nvSpPr>
          <p:spPr>
            <a:xfrm rot="5400000">
              <a:off x="835192" y="3571452"/>
              <a:ext cx="415619" cy="7719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Right Arrow 172"/>
            <p:cNvSpPr/>
            <p:nvPr/>
          </p:nvSpPr>
          <p:spPr>
            <a:xfrm rot="5400000">
              <a:off x="795585" y="4359641"/>
              <a:ext cx="207135" cy="14858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24506" y="2958901"/>
              <a:ext cx="936581" cy="490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788" b="1" dirty="0">
                  <a:solidFill>
                    <a:srgbClr val="0071E2"/>
                  </a:solidFill>
                  <a:latin typeface="Arial Black" panose="020B0A04020102020204" pitchFamily="34" charset="0"/>
                  <a:ea typeface="ＭＳ Ｐゴシック"/>
                  <a:cs typeface="Arial" panose="020B0604020202020204" pitchFamily="34" charset="0"/>
                </a:rPr>
                <a:t> Monitor /</a:t>
              </a:r>
            </a:p>
            <a:p>
              <a:pPr algn="ctr" defTabSz="685800"/>
              <a:r>
                <a:rPr lang="en-US" sz="788" b="1" dirty="0">
                  <a:solidFill>
                    <a:srgbClr val="0071E2"/>
                  </a:solidFill>
                  <a:latin typeface="Arial Black" panose="020B0A04020102020204" pitchFamily="34" charset="0"/>
                  <a:ea typeface="ＭＳ Ｐゴシック"/>
                  <a:cs typeface="Arial" panose="020B0604020202020204" pitchFamily="34" charset="0"/>
                </a:rPr>
                <a:t>Operate</a:t>
              </a:r>
            </a:p>
          </p:txBody>
        </p:sp>
      </p:grpSp>
      <p:sp>
        <p:nvSpPr>
          <p:cNvPr id="168" name="Freeform 6"/>
          <p:cNvSpPr>
            <a:spLocks noEditPoints="1"/>
          </p:cNvSpPr>
          <p:nvPr/>
        </p:nvSpPr>
        <p:spPr bwMode="auto">
          <a:xfrm>
            <a:off x="5777050" y="3135856"/>
            <a:ext cx="151739" cy="147660"/>
          </a:xfrm>
          <a:custGeom>
            <a:avLst/>
            <a:gdLst>
              <a:gd name="T0" fmla="*/ 773113 w 2364"/>
              <a:gd name="T1" fmla="*/ 73056 h 2361"/>
              <a:gd name="T2" fmla="*/ 804069 w 2364"/>
              <a:gd name="T3" fmla="*/ 12705 h 2361"/>
              <a:gd name="T4" fmla="*/ 931863 w 2364"/>
              <a:gd name="T5" fmla="*/ 12705 h 2361"/>
              <a:gd name="T6" fmla="*/ 1081881 w 2364"/>
              <a:gd name="T7" fmla="*/ 158023 h 2361"/>
              <a:gd name="T8" fmla="*/ 1232694 w 2364"/>
              <a:gd name="T9" fmla="*/ 51616 h 2361"/>
              <a:gd name="T10" fmla="*/ 1353344 w 2364"/>
              <a:gd name="T11" fmla="*/ 92908 h 2361"/>
              <a:gd name="T12" fmla="*/ 1354138 w 2364"/>
              <a:gd name="T13" fmla="*/ 257284 h 2361"/>
              <a:gd name="T14" fmla="*/ 1583531 w 2364"/>
              <a:gd name="T15" fmla="*/ 291430 h 2361"/>
              <a:gd name="T16" fmla="*/ 1693863 w 2364"/>
              <a:gd name="T17" fmla="*/ 362897 h 2361"/>
              <a:gd name="T18" fmla="*/ 1687513 w 2364"/>
              <a:gd name="T19" fmla="*/ 433571 h 2361"/>
              <a:gd name="T20" fmla="*/ 1781175 w 2364"/>
              <a:gd name="T21" fmla="*/ 659091 h 2361"/>
              <a:gd name="T22" fmla="*/ 1846263 w 2364"/>
              <a:gd name="T23" fmla="*/ 680532 h 2361"/>
              <a:gd name="T24" fmla="*/ 1864519 w 2364"/>
              <a:gd name="T25" fmla="*/ 806791 h 2361"/>
              <a:gd name="T26" fmla="*/ 1744663 w 2364"/>
              <a:gd name="T27" fmla="*/ 975138 h 2361"/>
              <a:gd name="T28" fmla="*/ 1870869 w 2364"/>
              <a:gd name="T29" fmla="*/ 1103780 h 2361"/>
              <a:gd name="T30" fmla="*/ 1852613 w 2364"/>
              <a:gd name="T31" fmla="*/ 1230833 h 2361"/>
              <a:gd name="T32" fmla="*/ 1680369 w 2364"/>
              <a:gd name="T33" fmla="*/ 1258626 h 2361"/>
              <a:gd name="T34" fmla="*/ 1671638 w 2364"/>
              <a:gd name="T35" fmla="*/ 1479382 h 2361"/>
              <a:gd name="T36" fmla="*/ 1674019 w 2364"/>
              <a:gd name="T37" fmla="*/ 1550850 h 2361"/>
              <a:gd name="T38" fmla="*/ 1557338 w 2364"/>
              <a:gd name="T39" fmla="*/ 1613583 h 2361"/>
              <a:gd name="T40" fmla="*/ 1363663 w 2364"/>
              <a:gd name="T41" fmla="*/ 1621524 h 2361"/>
              <a:gd name="T42" fmla="*/ 1337469 w 2364"/>
              <a:gd name="T43" fmla="*/ 1781929 h 2361"/>
              <a:gd name="T44" fmla="*/ 1226344 w 2364"/>
              <a:gd name="T45" fmla="*/ 1847044 h 2361"/>
              <a:gd name="T46" fmla="*/ 1115219 w 2364"/>
              <a:gd name="T47" fmla="*/ 1719990 h 2361"/>
              <a:gd name="T48" fmla="*/ 918369 w 2364"/>
              <a:gd name="T49" fmla="*/ 1829574 h 2361"/>
              <a:gd name="T50" fmla="*/ 862806 w 2364"/>
              <a:gd name="T51" fmla="*/ 1874837 h 2361"/>
              <a:gd name="T52" fmla="*/ 742156 w 2364"/>
              <a:gd name="T53" fmla="*/ 1823221 h 2361"/>
              <a:gd name="T54" fmla="*/ 598488 w 2364"/>
              <a:gd name="T55" fmla="*/ 1655669 h 2361"/>
              <a:gd name="T56" fmla="*/ 451644 w 2364"/>
              <a:gd name="T57" fmla="*/ 1734284 h 2361"/>
              <a:gd name="T58" fmla="*/ 354013 w 2364"/>
              <a:gd name="T59" fmla="*/ 1650905 h 2361"/>
              <a:gd name="T60" fmla="*/ 354013 w 2364"/>
              <a:gd name="T61" fmla="*/ 1468265 h 2361"/>
              <a:gd name="T62" fmla="*/ 170656 w 2364"/>
              <a:gd name="T63" fmla="*/ 1434119 h 2361"/>
              <a:gd name="T64" fmla="*/ 90488 w 2364"/>
              <a:gd name="T65" fmla="*/ 1334064 h 2361"/>
              <a:gd name="T66" fmla="*/ 200819 w 2364"/>
              <a:gd name="T67" fmla="*/ 1208599 h 2361"/>
              <a:gd name="T68" fmla="*/ 55563 w 2364"/>
              <a:gd name="T69" fmla="*/ 1019606 h 2361"/>
              <a:gd name="T70" fmla="*/ 794 w 2364"/>
              <a:gd name="T71" fmla="*/ 978314 h 2361"/>
              <a:gd name="T72" fmla="*/ 23813 w 2364"/>
              <a:gd name="T73" fmla="*/ 852848 h 2361"/>
              <a:gd name="T74" fmla="*/ 187325 w 2364"/>
              <a:gd name="T75" fmla="*/ 721030 h 2361"/>
              <a:gd name="T76" fmla="*/ 116681 w 2364"/>
              <a:gd name="T77" fmla="*/ 559037 h 2361"/>
              <a:gd name="T78" fmla="*/ 176213 w 2364"/>
              <a:gd name="T79" fmla="*/ 446276 h 2361"/>
              <a:gd name="T80" fmla="*/ 319088 w 2364"/>
              <a:gd name="T81" fmla="*/ 459776 h 2361"/>
              <a:gd name="T82" fmla="*/ 381794 w 2364"/>
              <a:gd name="T83" fmla="*/ 250137 h 2361"/>
              <a:gd name="T84" fmla="*/ 453231 w 2364"/>
              <a:gd name="T85" fmla="*/ 139759 h 2361"/>
              <a:gd name="T86" fmla="*/ 523875 w 2364"/>
              <a:gd name="T87" fmla="*/ 146112 h 2361"/>
              <a:gd name="T88" fmla="*/ 769938 w 2364"/>
              <a:gd name="T89" fmla="*/ 854437 h 2361"/>
              <a:gd name="T90" fmla="*/ 769938 w 2364"/>
              <a:gd name="T91" fmla="*/ 1043429 h 2361"/>
              <a:gd name="T92" fmla="*/ 846138 w 2364"/>
              <a:gd name="T93" fmla="*/ 1122838 h 2361"/>
              <a:gd name="T94" fmla="*/ 1034256 w 2364"/>
              <a:gd name="T95" fmla="*/ 1132367 h 2361"/>
              <a:gd name="T96" fmla="*/ 1119188 w 2364"/>
              <a:gd name="T97" fmla="*/ 1060105 h 2361"/>
              <a:gd name="T98" fmla="*/ 1137444 w 2364"/>
              <a:gd name="T99" fmla="*/ 872700 h 2361"/>
              <a:gd name="T100" fmla="*/ 1069181 w 2364"/>
              <a:gd name="T101" fmla="*/ 784557 h 2361"/>
              <a:gd name="T102" fmla="*/ 882650 w 2364"/>
              <a:gd name="T103" fmla="*/ 757558 h 2361"/>
              <a:gd name="T104" fmla="*/ 1188244 w 2364"/>
              <a:gd name="T105" fmla="*/ 1114897 h 2361"/>
              <a:gd name="T106" fmla="*/ 1070769 w 2364"/>
              <a:gd name="T107" fmla="*/ 1203834 h 2361"/>
              <a:gd name="T108" fmla="*/ 1348581 w 2364"/>
              <a:gd name="T109" fmla="*/ 1313418 h 2361"/>
              <a:gd name="T110" fmla="*/ 1162050 w 2364"/>
              <a:gd name="T111" fmla="*/ 752794 h 2361"/>
              <a:gd name="T112" fmla="*/ 1432719 w 2364"/>
              <a:gd name="T113" fmla="*/ 713089 h 2361"/>
              <a:gd name="T114" fmla="*/ 1276350 w 2364"/>
              <a:gd name="T115" fmla="*/ 524891 h 2361"/>
              <a:gd name="T116" fmla="*/ 712788 w 2364"/>
              <a:gd name="T117" fmla="*/ 1122838 h 2361"/>
              <a:gd name="T118" fmla="*/ 494506 w 2364"/>
              <a:gd name="T119" fmla="*/ 1248303 h 2361"/>
              <a:gd name="T120" fmla="*/ 528638 w 2364"/>
              <a:gd name="T121" fmla="*/ 620975 h 2361"/>
              <a:gd name="T122" fmla="*/ 819944 w 2364"/>
              <a:gd name="T123" fmla="*/ 687678 h 2361"/>
              <a:gd name="T124" fmla="*/ 611188 w 2364"/>
              <a:gd name="T125" fmla="*/ 525685 h 236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364"/>
              <a:gd name="T190" fmla="*/ 0 h 2361"/>
              <a:gd name="T191" fmla="*/ 2364 w 2364"/>
              <a:gd name="T192" fmla="*/ 2361 h 236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364" h="2361">
                <a:moveTo>
                  <a:pt x="665" y="190"/>
                </a:moveTo>
                <a:lnTo>
                  <a:pt x="764" y="283"/>
                </a:lnTo>
                <a:lnTo>
                  <a:pt x="789" y="272"/>
                </a:lnTo>
                <a:lnTo>
                  <a:pt x="814" y="261"/>
                </a:lnTo>
                <a:lnTo>
                  <a:pt x="840" y="251"/>
                </a:lnTo>
                <a:lnTo>
                  <a:pt x="866" y="242"/>
                </a:lnTo>
                <a:lnTo>
                  <a:pt x="891" y="233"/>
                </a:lnTo>
                <a:lnTo>
                  <a:pt x="918" y="225"/>
                </a:lnTo>
                <a:lnTo>
                  <a:pt x="944" y="217"/>
                </a:lnTo>
                <a:lnTo>
                  <a:pt x="971" y="211"/>
                </a:lnTo>
                <a:lnTo>
                  <a:pt x="974" y="92"/>
                </a:lnTo>
                <a:lnTo>
                  <a:pt x="974" y="85"/>
                </a:lnTo>
                <a:lnTo>
                  <a:pt x="974" y="78"/>
                </a:lnTo>
                <a:lnTo>
                  <a:pt x="976" y="64"/>
                </a:lnTo>
                <a:lnTo>
                  <a:pt x="980" y="51"/>
                </a:lnTo>
                <a:lnTo>
                  <a:pt x="986" y="40"/>
                </a:lnTo>
                <a:lnTo>
                  <a:pt x="989" y="34"/>
                </a:lnTo>
                <a:lnTo>
                  <a:pt x="993" y="29"/>
                </a:lnTo>
                <a:lnTo>
                  <a:pt x="998" y="25"/>
                </a:lnTo>
                <a:lnTo>
                  <a:pt x="1003" y="21"/>
                </a:lnTo>
                <a:lnTo>
                  <a:pt x="1008" y="18"/>
                </a:lnTo>
                <a:lnTo>
                  <a:pt x="1013" y="16"/>
                </a:lnTo>
                <a:lnTo>
                  <a:pt x="1019" y="14"/>
                </a:lnTo>
                <a:lnTo>
                  <a:pt x="1025" y="13"/>
                </a:lnTo>
                <a:lnTo>
                  <a:pt x="1129" y="0"/>
                </a:lnTo>
                <a:lnTo>
                  <a:pt x="1135" y="0"/>
                </a:lnTo>
                <a:lnTo>
                  <a:pt x="1141" y="0"/>
                </a:lnTo>
                <a:lnTo>
                  <a:pt x="1147" y="1"/>
                </a:lnTo>
                <a:lnTo>
                  <a:pt x="1152" y="3"/>
                </a:lnTo>
                <a:lnTo>
                  <a:pt x="1159" y="5"/>
                </a:lnTo>
                <a:lnTo>
                  <a:pt x="1164" y="8"/>
                </a:lnTo>
                <a:lnTo>
                  <a:pt x="1169" y="12"/>
                </a:lnTo>
                <a:lnTo>
                  <a:pt x="1174" y="16"/>
                </a:lnTo>
                <a:lnTo>
                  <a:pt x="1183" y="26"/>
                </a:lnTo>
                <a:lnTo>
                  <a:pt x="1190" y="38"/>
                </a:lnTo>
                <a:lnTo>
                  <a:pt x="1195" y="51"/>
                </a:lnTo>
                <a:lnTo>
                  <a:pt x="1196" y="58"/>
                </a:lnTo>
                <a:lnTo>
                  <a:pt x="1198" y="65"/>
                </a:lnTo>
                <a:lnTo>
                  <a:pt x="1223" y="186"/>
                </a:lnTo>
                <a:lnTo>
                  <a:pt x="1251" y="187"/>
                </a:lnTo>
                <a:lnTo>
                  <a:pt x="1279" y="189"/>
                </a:lnTo>
                <a:lnTo>
                  <a:pt x="1307" y="191"/>
                </a:lnTo>
                <a:lnTo>
                  <a:pt x="1334" y="195"/>
                </a:lnTo>
                <a:lnTo>
                  <a:pt x="1363" y="199"/>
                </a:lnTo>
                <a:lnTo>
                  <a:pt x="1390" y="204"/>
                </a:lnTo>
                <a:lnTo>
                  <a:pt x="1418" y="210"/>
                </a:lnTo>
                <a:lnTo>
                  <a:pt x="1445" y="216"/>
                </a:lnTo>
                <a:lnTo>
                  <a:pt x="1506" y="112"/>
                </a:lnTo>
                <a:lnTo>
                  <a:pt x="1508" y="105"/>
                </a:lnTo>
                <a:lnTo>
                  <a:pt x="1512" y="98"/>
                </a:lnTo>
                <a:lnTo>
                  <a:pt x="1520" y="87"/>
                </a:lnTo>
                <a:lnTo>
                  <a:pt x="1530" y="77"/>
                </a:lnTo>
                <a:lnTo>
                  <a:pt x="1541" y="70"/>
                </a:lnTo>
                <a:lnTo>
                  <a:pt x="1547" y="67"/>
                </a:lnTo>
                <a:lnTo>
                  <a:pt x="1553" y="65"/>
                </a:lnTo>
                <a:lnTo>
                  <a:pt x="1559" y="63"/>
                </a:lnTo>
                <a:lnTo>
                  <a:pt x="1564" y="62"/>
                </a:lnTo>
                <a:lnTo>
                  <a:pt x="1570" y="62"/>
                </a:lnTo>
                <a:lnTo>
                  <a:pt x="1576" y="63"/>
                </a:lnTo>
                <a:lnTo>
                  <a:pt x="1582" y="64"/>
                </a:lnTo>
                <a:lnTo>
                  <a:pt x="1588" y="66"/>
                </a:lnTo>
                <a:lnTo>
                  <a:pt x="1686" y="104"/>
                </a:lnTo>
                <a:lnTo>
                  <a:pt x="1691" y="106"/>
                </a:lnTo>
                <a:lnTo>
                  <a:pt x="1696" y="109"/>
                </a:lnTo>
                <a:lnTo>
                  <a:pt x="1701" y="113"/>
                </a:lnTo>
                <a:lnTo>
                  <a:pt x="1705" y="117"/>
                </a:lnTo>
                <a:lnTo>
                  <a:pt x="1709" y="122"/>
                </a:lnTo>
                <a:lnTo>
                  <a:pt x="1712" y="127"/>
                </a:lnTo>
                <a:lnTo>
                  <a:pt x="1715" y="133"/>
                </a:lnTo>
                <a:lnTo>
                  <a:pt x="1717" y="138"/>
                </a:lnTo>
                <a:lnTo>
                  <a:pt x="1720" y="151"/>
                </a:lnTo>
                <a:lnTo>
                  <a:pt x="1721" y="165"/>
                </a:lnTo>
                <a:lnTo>
                  <a:pt x="1720" y="179"/>
                </a:lnTo>
                <a:lnTo>
                  <a:pt x="1718" y="186"/>
                </a:lnTo>
                <a:lnTo>
                  <a:pt x="1716" y="193"/>
                </a:lnTo>
                <a:lnTo>
                  <a:pt x="1682" y="310"/>
                </a:lnTo>
                <a:lnTo>
                  <a:pt x="1706" y="324"/>
                </a:lnTo>
                <a:lnTo>
                  <a:pt x="1732" y="339"/>
                </a:lnTo>
                <a:lnTo>
                  <a:pt x="1756" y="355"/>
                </a:lnTo>
                <a:lnTo>
                  <a:pt x="1779" y="372"/>
                </a:lnTo>
                <a:lnTo>
                  <a:pt x="1803" y="389"/>
                </a:lnTo>
                <a:lnTo>
                  <a:pt x="1826" y="407"/>
                </a:lnTo>
                <a:lnTo>
                  <a:pt x="1848" y="426"/>
                </a:lnTo>
                <a:lnTo>
                  <a:pt x="1871" y="446"/>
                </a:lnTo>
                <a:lnTo>
                  <a:pt x="1970" y="382"/>
                </a:lnTo>
                <a:lnTo>
                  <a:pt x="1976" y="377"/>
                </a:lnTo>
                <a:lnTo>
                  <a:pt x="1983" y="373"/>
                </a:lnTo>
                <a:lnTo>
                  <a:pt x="1995" y="367"/>
                </a:lnTo>
                <a:lnTo>
                  <a:pt x="2008" y="363"/>
                </a:lnTo>
                <a:lnTo>
                  <a:pt x="2021" y="362"/>
                </a:lnTo>
                <a:lnTo>
                  <a:pt x="2027" y="362"/>
                </a:lnTo>
                <a:lnTo>
                  <a:pt x="2033" y="362"/>
                </a:lnTo>
                <a:lnTo>
                  <a:pt x="2039" y="364"/>
                </a:lnTo>
                <a:lnTo>
                  <a:pt x="2046" y="366"/>
                </a:lnTo>
                <a:lnTo>
                  <a:pt x="2051" y="368"/>
                </a:lnTo>
                <a:lnTo>
                  <a:pt x="2057" y="371"/>
                </a:lnTo>
                <a:lnTo>
                  <a:pt x="2061" y="375"/>
                </a:lnTo>
                <a:lnTo>
                  <a:pt x="2066" y="379"/>
                </a:lnTo>
                <a:lnTo>
                  <a:pt x="2134" y="457"/>
                </a:lnTo>
                <a:lnTo>
                  <a:pt x="2138" y="462"/>
                </a:lnTo>
                <a:lnTo>
                  <a:pt x="2141" y="467"/>
                </a:lnTo>
                <a:lnTo>
                  <a:pt x="2144" y="472"/>
                </a:lnTo>
                <a:lnTo>
                  <a:pt x="2146" y="478"/>
                </a:lnTo>
                <a:lnTo>
                  <a:pt x="2147" y="485"/>
                </a:lnTo>
                <a:lnTo>
                  <a:pt x="2147" y="491"/>
                </a:lnTo>
                <a:lnTo>
                  <a:pt x="2147" y="497"/>
                </a:lnTo>
                <a:lnTo>
                  <a:pt x="2147" y="504"/>
                </a:lnTo>
                <a:lnTo>
                  <a:pt x="2144" y="516"/>
                </a:lnTo>
                <a:lnTo>
                  <a:pt x="2138" y="528"/>
                </a:lnTo>
                <a:lnTo>
                  <a:pt x="2130" y="540"/>
                </a:lnTo>
                <a:lnTo>
                  <a:pt x="2126" y="546"/>
                </a:lnTo>
                <a:lnTo>
                  <a:pt x="2120" y="551"/>
                </a:lnTo>
                <a:lnTo>
                  <a:pt x="2035" y="639"/>
                </a:lnTo>
                <a:lnTo>
                  <a:pt x="2052" y="663"/>
                </a:lnTo>
                <a:lnTo>
                  <a:pt x="2066" y="688"/>
                </a:lnTo>
                <a:lnTo>
                  <a:pt x="2080" y="713"/>
                </a:lnTo>
                <a:lnTo>
                  <a:pt x="2093" y="739"/>
                </a:lnTo>
                <a:lnTo>
                  <a:pt x="2105" y="764"/>
                </a:lnTo>
                <a:lnTo>
                  <a:pt x="2118" y="790"/>
                </a:lnTo>
                <a:lnTo>
                  <a:pt x="2128" y="816"/>
                </a:lnTo>
                <a:lnTo>
                  <a:pt x="2138" y="842"/>
                </a:lnTo>
                <a:lnTo>
                  <a:pt x="2244" y="830"/>
                </a:lnTo>
                <a:lnTo>
                  <a:pt x="2252" y="828"/>
                </a:lnTo>
                <a:lnTo>
                  <a:pt x="2259" y="827"/>
                </a:lnTo>
                <a:lnTo>
                  <a:pt x="2273" y="827"/>
                </a:lnTo>
                <a:lnTo>
                  <a:pt x="2286" y="829"/>
                </a:lnTo>
                <a:lnTo>
                  <a:pt x="2298" y="833"/>
                </a:lnTo>
                <a:lnTo>
                  <a:pt x="2305" y="836"/>
                </a:lnTo>
                <a:lnTo>
                  <a:pt x="2310" y="840"/>
                </a:lnTo>
                <a:lnTo>
                  <a:pt x="2315" y="843"/>
                </a:lnTo>
                <a:lnTo>
                  <a:pt x="2319" y="848"/>
                </a:lnTo>
                <a:lnTo>
                  <a:pt x="2323" y="852"/>
                </a:lnTo>
                <a:lnTo>
                  <a:pt x="2326" y="857"/>
                </a:lnTo>
                <a:lnTo>
                  <a:pt x="2329" y="864"/>
                </a:lnTo>
                <a:lnTo>
                  <a:pt x="2331" y="870"/>
                </a:lnTo>
                <a:lnTo>
                  <a:pt x="2358" y="969"/>
                </a:lnTo>
                <a:lnTo>
                  <a:pt x="2359" y="975"/>
                </a:lnTo>
                <a:lnTo>
                  <a:pt x="2360" y="981"/>
                </a:lnTo>
                <a:lnTo>
                  <a:pt x="2360" y="987"/>
                </a:lnTo>
                <a:lnTo>
                  <a:pt x="2359" y="994"/>
                </a:lnTo>
                <a:lnTo>
                  <a:pt x="2357" y="1000"/>
                </a:lnTo>
                <a:lnTo>
                  <a:pt x="2355" y="1006"/>
                </a:lnTo>
                <a:lnTo>
                  <a:pt x="2353" y="1011"/>
                </a:lnTo>
                <a:lnTo>
                  <a:pt x="2349" y="1016"/>
                </a:lnTo>
                <a:lnTo>
                  <a:pt x="2341" y="1026"/>
                </a:lnTo>
                <a:lnTo>
                  <a:pt x="2331" y="1035"/>
                </a:lnTo>
                <a:lnTo>
                  <a:pt x="2319" y="1042"/>
                </a:lnTo>
                <a:lnTo>
                  <a:pt x="2312" y="1045"/>
                </a:lnTo>
                <a:lnTo>
                  <a:pt x="2305" y="1047"/>
                </a:lnTo>
                <a:lnTo>
                  <a:pt x="2194" y="1088"/>
                </a:lnTo>
                <a:lnTo>
                  <a:pt x="2197" y="1116"/>
                </a:lnTo>
                <a:lnTo>
                  <a:pt x="2198" y="1145"/>
                </a:lnTo>
                <a:lnTo>
                  <a:pt x="2199" y="1172"/>
                </a:lnTo>
                <a:lnTo>
                  <a:pt x="2199" y="1201"/>
                </a:lnTo>
                <a:lnTo>
                  <a:pt x="2198" y="1228"/>
                </a:lnTo>
                <a:lnTo>
                  <a:pt x="2197" y="1257"/>
                </a:lnTo>
                <a:lnTo>
                  <a:pt x="2194" y="1285"/>
                </a:lnTo>
                <a:lnTo>
                  <a:pt x="2191" y="1313"/>
                </a:lnTo>
                <a:lnTo>
                  <a:pt x="2303" y="1352"/>
                </a:lnTo>
                <a:lnTo>
                  <a:pt x="2310" y="1354"/>
                </a:lnTo>
                <a:lnTo>
                  <a:pt x="2317" y="1356"/>
                </a:lnTo>
                <a:lnTo>
                  <a:pt x="2330" y="1362"/>
                </a:lnTo>
                <a:lnTo>
                  <a:pt x="2341" y="1370"/>
                </a:lnTo>
                <a:lnTo>
                  <a:pt x="2350" y="1380"/>
                </a:lnTo>
                <a:lnTo>
                  <a:pt x="2354" y="1385"/>
                </a:lnTo>
                <a:lnTo>
                  <a:pt x="2357" y="1390"/>
                </a:lnTo>
                <a:lnTo>
                  <a:pt x="2359" y="1396"/>
                </a:lnTo>
                <a:lnTo>
                  <a:pt x="2361" y="1401"/>
                </a:lnTo>
                <a:lnTo>
                  <a:pt x="2364" y="1407"/>
                </a:lnTo>
                <a:lnTo>
                  <a:pt x="2364" y="1413"/>
                </a:lnTo>
                <a:lnTo>
                  <a:pt x="2364" y="1419"/>
                </a:lnTo>
                <a:lnTo>
                  <a:pt x="2364" y="1425"/>
                </a:lnTo>
                <a:lnTo>
                  <a:pt x="2344" y="1528"/>
                </a:lnTo>
                <a:lnTo>
                  <a:pt x="2342" y="1534"/>
                </a:lnTo>
                <a:lnTo>
                  <a:pt x="2340" y="1539"/>
                </a:lnTo>
                <a:lnTo>
                  <a:pt x="2337" y="1545"/>
                </a:lnTo>
                <a:lnTo>
                  <a:pt x="2334" y="1550"/>
                </a:lnTo>
                <a:lnTo>
                  <a:pt x="2330" y="1554"/>
                </a:lnTo>
                <a:lnTo>
                  <a:pt x="2326" y="1558"/>
                </a:lnTo>
                <a:lnTo>
                  <a:pt x="2321" y="1563"/>
                </a:lnTo>
                <a:lnTo>
                  <a:pt x="2315" y="1566"/>
                </a:lnTo>
                <a:lnTo>
                  <a:pt x="2304" y="1572"/>
                </a:lnTo>
                <a:lnTo>
                  <a:pt x="2290" y="1575"/>
                </a:lnTo>
                <a:lnTo>
                  <a:pt x="2276" y="1576"/>
                </a:lnTo>
                <a:lnTo>
                  <a:pt x="2269" y="1575"/>
                </a:lnTo>
                <a:lnTo>
                  <a:pt x="2261" y="1574"/>
                </a:lnTo>
                <a:lnTo>
                  <a:pt x="2127" y="1560"/>
                </a:lnTo>
                <a:lnTo>
                  <a:pt x="2117" y="1585"/>
                </a:lnTo>
                <a:lnTo>
                  <a:pt x="2105" y="1609"/>
                </a:lnTo>
                <a:lnTo>
                  <a:pt x="2093" y="1634"/>
                </a:lnTo>
                <a:lnTo>
                  <a:pt x="2081" y="1658"/>
                </a:lnTo>
                <a:lnTo>
                  <a:pt x="2068" y="1682"/>
                </a:lnTo>
                <a:lnTo>
                  <a:pt x="2055" y="1706"/>
                </a:lnTo>
                <a:lnTo>
                  <a:pt x="2039" y="1729"/>
                </a:lnTo>
                <a:lnTo>
                  <a:pt x="2024" y="1751"/>
                </a:lnTo>
                <a:lnTo>
                  <a:pt x="2030" y="1757"/>
                </a:lnTo>
                <a:lnTo>
                  <a:pt x="2101" y="1858"/>
                </a:lnTo>
                <a:lnTo>
                  <a:pt x="2106" y="1863"/>
                </a:lnTo>
                <a:lnTo>
                  <a:pt x="2111" y="1869"/>
                </a:lnTo>
                <a:lnTo>
                  <a:pt x="2118" y="1882"/>
                </a:lnTo>
                <a:lnTo>
                  <a:pt x="2122" y="1895"/>
                </a:lnTo>
                <a:lnTo>
                  <a:pt x="2125" y="1908"/>
                </a:lnTo>
                <a:lnTo>
                  <a:pt x="2125" y="1914"/>
                </a:lnTo>
                <a:lnTo>
                  <a:pt x="2124" y="1920"/>
                </a:lnTo>
                <a:lnTo>
                  <a:pt x="2123" y="1926"/>
                </a:lnTo>
                <a:lnTo>
                  <a:pt x="2122" y="1932"/>
                </a:lnTo>
                <a:lnTo>
                  <a:pt x="2119" y="1937"/>
                </a:lnTo>
                <a:lnTo>
                  <a:pt x="2116" y="1944"/>
                </a:lnTo>
                <a:lnTo>
                  <a:pt x="2113" y="1949"/>
                </a:lnTo>
                <a:lnTo>
                  <a:pt x="2109" y="1953"/>
                </a:lnTo>
                <a:lnTo>
                  <a:pt x="2033" y="2025"/>
                </a:lnTo>
                <a:lnTo>
                  <a:pt x="2028" y="2029"/>
                </a:lnTo>
                <a:lnTo>
                  <a:pt x="2023" y="2032"/>
                </a:lnTo>
                <a:lnTo>
                  <a:pt x="2018" y="2035"/>
                </a:lnTo>
                <a:lnTo>
                  <a:pt x="2012" y="2037"/>
                </a:lnTo>
                <a:lnTo>
                  <a:pt x="2006" y="2039"/>
                </a:lnTo>
                <a:lnTo>
                  <a:pt x="2000" y="2039"/>
                </a:lnTo>
                <a:lnTo>
                  <a:pt x="1994" y="2040"/>
                </a:lnTo>
                <a:lnTo>
                  <a:pt x="1988" y="2039"/>
                </a:lnTo>
                <a:lnTo>
                  <a:pt x="1974" y="2037"/>
                </a:lnTo>
                <a:lnTo>
                  <a:pt x="1962" y="2032"/>
                </a:lnTo>
                <a:lnTo>
                  <a:pt x="1950" y="2024"/>
                </a:lnTo>
                <a:lnTo>
                  <a:pt x="1944" y="2020"/>
                </a:lnTo>
                <a:lnTo>
                  <a:pt x="1939" y="2015"/>
                </a:lnTo>
                <a:lnTo>
                  <a:pt x="1856" y="1941"/>
                </a:lnTo>
                <a:lnTo>
                  <a:pt x="1832" y="1961"/>
                </a:lnTo>
                <a:lnTo>
                  <a:pt x="1810" y="1979"/>
                </a:lnTo>
                <a:lnTo>
                  <a:pt x="1787" y="1995"/>
                </a:lnTo>
                <a:lnTo>
                  <a:pt x="1765" y="2012"/>
                </a:lnTo>
                <a:lnTo>
                  <a:pt x="1742" y="2028"/>
                </a:lnTo>
                <a:lnTo>
                  <a:pt x="1718" y="2042"/>
                </a:lnTo>
                <a:lnTo>
                  <a:pt x="1695" y="2056"/>
                </a:lnTo>
                <a:lnTo>
                  <a:pt x="1671" y="2069"/>
                </a:lnTo>
                <a:lnTo>
                  <a:pt x="1646" y="2082"/>
                </a:lnTo>
                <a:lnTo>
                  <a:pt x="1680" y="2178"/>
                </a:lnTo>
                <a:lnTo>
                  <a:pt x="1683" y="2185"/>
                </a:lnTo>
                <a:lnTo>
                  <a:pt x="1686" y="2191"/>
                </a:lnTo>
                <a:lnTo>
                  <a:pt x="1689" y="2206"/>
                </a:lnTo>
                <a:lnTo>
                  <a:pt x="1690" y="2219"/>
                </a:lnTo>
                <a:lnTo>
                  <a:pt x="1688" y="2232"/>
                </a:lnTo>
                <a:lnTo>
                  <a:pt x="1687" y="2238"/>
                </a:lnTo>
                <a:lnTo>
                  <a:pt x="1685" y="2244"/>
                </a:lnTo>
                <a:lnTo>
                  <a:pt x="1682" y="2249"/>
                </a:lnTo>
                <a:lnTo>
                  <a:pt x="1679" y="2255"/>
                </a:lnTo>
                <a:lnTo>
                  <a:pt x="1675" y="2259"/>
                </a:lnTo>
                <a:lnTo>
                  <a:pt x="1671" y="2265"/>
                </a:lnTo>
                <a:lnTo>
                  <a:pt x="1666" y="2268"/>
                </a:lnTo>
                <a:lnTo>
                  <a:pt x="1660" y="2272"/>
                </a:lnTo>
                <a:lnTo>
                  <a:pt x="1569" y="2320"/>
                </a:lnTo>
                <a:lnTo>
                  <a:pt x="1563" y="2322"/>
                </a:lnTo>
                <a:lnTo>
                  <a:pt x="1557" y="2324"/>
                </a:lnTo>
                <a:lnTo>
                  <a:pt x="1551" y="2326"/>
                </a:lnTo>
                <a:lnTo>
                  <a:pt x="1545" y="2326"/>
                </a:lnTo>
                <a:lnTo>
                  <a:pt x="1539" y="2326"/>
                </a:lnTo>
                <a:lnTo>
                  <a:pt x="1532" y="2324"/>
                </a:lnTo>
                <a:lnTo>
                  <a:pt x="1526" y="2323"/>
                </a:lnTo>
                <a:lnTo>
                  <a:pt x="1520" y="2321"/>
                </a:lnTo>
                <a:lnTo>
                  <a:pt x="1509" y="2315"/>
                </a:lnTo>
                <a:lnTo>
                  <a:pt x="1498" y="2307"/>
                </a:lnTo>
                <a:lnTo>
                  <a:pt x="1489" y="2297"/>
                </a:lnTo>
                <a:lnTo>
                  <a:pt x="1485" y="2291"/>
                </a:lnTo>
                <a:lnTo>
                  <a:pt x="1481" y="2284"/>
                </a:lnTo>
                <a:lnTo>
                  <a:pt x="1406" y="2168"/>
                </a:lnTo>
                <a:lnTo>
                  <a:pt x="1405" y="2166"/>
                </a:lnTo>
                <a:lnTo>
                  <a:pt x="1379" y="2172"/>
                </a:lnTo>
                <a:lnTo>
                  <a:pt x="1352" y="2176"/>
                </a:lnTo>
                <a:lnTo>
                  <a:pt x="1325" y="2180"/>
                </a:lnTo>
                <a:lnTo>
                  <a:pt x="1298" y="2183"/>
                </a:lnTo>
                <a:lnTo>
                  <a:pt x="1270" y="2185"/>
                </a:lnTo>
                <a:lnTo>
                  <a:pt x="1244" y="2187"/>
                </a:lnTo>
                <a:lnTo>
                  <a:pt x="1216" y="2188"/>
                </a:lnTo>
                <a:lnTo>
                  <a:pt x="1189" y="2188"/>
                </a:lnTo>
                <a:lnTo>
                  <a:pt x="1158" y="2296"/>
                </a:lnTo>
                <a:lnTo>
                  <a:pt x="1157" y="2304"/>
                </a:lnTo>
                <a:lnTo>
                  <a:pt x="1155" y="2311"/>
                </a:lnTo>
                <a:lnTo>
                  <a:pt x="1149" y="2323"/>
                </a:lnTo>
                <a:lnTo>
                  <a:pt x="1142" y="2336"/>
                </a:lnTo>
                <a:lnTo>
                  <a:pt x="1133" y="2345"/>
                </a:lnTo>
                <a:lnTo>
                  <a:pt x="1128" y="2349"/>
                </a:lnTo>
                <a:lnTo>
                  <a:pt x="1123" y="2353"/>
                </a:lnTo>
                <a:lnTo>
                  <a:pt x="1118" y="2356"/>
                </a:lnTo>
                <a:lnTo>
                  <a:pt x="1112" y="2358"/>
                </a:lnTo>
                <a:lnTo>
                  <a:pt x="1107" y="2360"/>
                </a:lnTo>
                <a:lnTo>
                  <a:pt x="1101" y="2361"/>
                </a:lnTo>
                <a:lnTo>
                  <a:pt x="1095" y="2361"/>
                </a:lnTo>
                <a:lnTo>
                  <a:pt x="1087" y="2361"/>
                </a:lnTo>
                <a:lnTo>
                  <a:pt x="985" y="2348"/>
                </a:lnTo>
                <a:lnTo>
                  <a:pt x="979" y="2346"/>
                </a:lnTo>
                <a:lnTo>
                  <a:pt x="973" y="2345"/>
                </a:lnTo>
                <a:lnTo>
                  <a:pt x="968" y="2342"/>
                </a:lnTo>
                <a:lnTo>
                  <a:pt x="963" y="2339"/>
                </a:lnTo>
                <a:lnTo>
                  <a:pt x="957" y="2335"/>
                </a:lnTo>
                <a:lnTo>
                  <a:pt x="952" y="2331"/>
                </a:lnTo>
                <a:lnTo>
                  <a:pt x="948" y="2326"/>
                </a:lnTo>
                <a:lnTo>
                  <a:pt x="945" y="2320"/>
                </a:lnTo>
                <a:lnTo>
                  <a:pt x="939" y="2309"/>
                </a:lnTo>
                <a:lnTo>
                  <a:pt x="935" y="2296"/>
                </a:lnTo>
                <a:lnTo>
                  <a:pt x="933" y="2282"/>
                </a:lnTo>
                <a:lnTo>
                  <a:pt x="933" y="2275"/>
                </a:lnTo>
                <a:lnTo>
                  <a:pt x="934" y="2268"/>
                </a:lnTo>
                <a:lnTo>
                  <a:pt x="939" y="2154"/>
                </a:lnTo>
                <a:lnTo>
                  <a:pt x="913" y="2147"/>
                </a:lnTo>
                <a:lnTo>
                  <a:pt x="885" y="2139"/>
                </a:lnTo>
                <a:lnTo>
                  <a:pt x="859" y="2129"/>
                </a:lnTo>
                <a:lnTo>
                  <a:pt x="832" y="2119"/>
                </a:lnTo>
                <a:lnTo>
                  <a:pt x="806" y="2109"/>
                </a:lnTo>
                <a:lnTo>
                  <a:pt x="781" y="2097"/>
                </a:lnTo>
                <a:lnTo>
                  <a:pt x="754" y="2085"/>
                </a:lnTo>
                <a:lnTo>
                  <a:pt x="729" y="2073"/>
                </a:lnTo>
                <a:lnTo>
                  <a:pt x="639" y="2155"/>
                </a:lnTo>
                <a:lnTo>
                  <a:pt x="635" y="2161"/>
                </a:lnTo>
                <a:lnTo>
                  <a:pt x="629" y="2166"/>
                </a:lnTo>
                <a:lnTo>
                  <a:pt x="618" y="2174"/>
                </a:lnTo>
                <a:lnTo>
                  <a:pt x="606" y="2180"/>
                </a:lnTo>
                <a:lnTo>
                  <a:pt x="594" y="2184"/>
                </a:lnTo>
                <a:lnTo>
                  <a:pt x="588" y="2185"/>
                </a:lnTo>
                <a:lnTo>
                  <a:pt x="582" y="2185"/>
                </a:lnTo>
                <a:lnTo>
                  <a:pt x="575" y="2185"/>
                </a:lnTo>
                <a:lnTo>
                  <a:pt x="569" y="2184"/>
                </a:lnTo>
                <a:lnTo>
                  <a:pt x="563" y="2182"/>
                </a:lnTo>
                <a:lnTo>
                  <a:pt x="557" y="2180"/>
                </a:lnTo>
                <a:lnTo>
                  <a:pt x="552" y="2177"/>
                </a:lnTo>
                <a:lnTo>
                  <a:pt x="547" y="2174"/>
                </a:lnTo>
                <a:lnTo>
                  <a:pt x="466" y="2109"/>
                </a:lnTo>
                <a:lnTo>
                  <a:pt x="461" y="2105"/>
                </a:lnTo>
                <a:lnTo>
                  <a:pt x="457" y="2101"/>
                </a:lnTo>
                <a:lnTo>
                  <a:pt x="454" y="2096"/>
                </a:lnTo>
                <a:lnTo>
                  <a:pt x="450" y="2090"/>
                </a:lnTo>
                <a:lnTo>
                  <a:pt x="448" y="2085"/>
                </a:lnTo>
                <a:lnTo>
                  <a:pt x="446" y="2079"/>
                </a:lnTo>
                <a:lnTo>
                  <a:pt x="445" y="2073"/>
                </a:lnTo>
                <a:lnTo>
                  <a:pt x="445" y="2066"/>
                </a:lnTo>
                <a:lnTo>
                  <a:pt x="446" y="2053"/>
                </a:lnTo>
                <a:lnTo>
                  <a:pt x="449" y="2040"/>
                </a:lnTo>
                <a:lnTo>
                  <a:pt x="455" y="2027"/>
                </a:lnTo>
                <a:lnTo>
                  <a:pt x="459" y="2021"/>
                </a:lnTo>
                <a:lnTo>
                  <a:pt x="463" y="2015"/>
                </a:lnTo>
                <a:lnTo>
                  <a:pt x="523" y="1926"/>
                </a:lnTo>
                <a:lnTo>
                  <a:pt x="496" y="1902"/>
                </a:lnTo>
                <a:lnTo>
                  <a:pt x="471" y="1875"/>
                </a:lnTo>
                <a:lnTo>
                  <a:pt x="446" y="1849"/>
                </a:lnTo>
                <a:lnTo>
                  <a:pt x="423" y="1822"/>
                </a:lnTo>
                <a:lnTo>
                  <a:pt x="395" y="1786"/>
                </a:lnTo>
                <a:lnTo>
                  <a:pt x="369" y="1749"/>
                </a:lnTo>
                <a:lnTo>
                  <a:pt x="274" y="1793"/>
                </a:lnTo>
                <a:lnTo>
                  <a:pt x="268" y="1797"/>
                </a:lnTo>
                <a:lnTo>
                  <a:pt x="260" y="1801"/>
                </a:lnTo>
                <a:lnTo>
                  <a:pt x="247" y="1805"/>
                </a:lnTo>
                <a:lnTo>
                  <a:pt x="234" y="1807"/>
                </a:lnTo>
                <a:lnTo>
                  <a:pt x="221" y="1807"/>
                </a:lnTo>
                <a:lnTo>
                  <a:pt x="215" y="1806"/>
                </a:lnTo>
                <a:lnTo>
                  <a:pt x="209" y="1805"/>
                </a:lnTo>
                <a:lnTo>
                  <a:pt x="203" y="1803"/>
                </a:lnTo>
                <a:lnTo>
                  <a:pt x="197" y="1800"/>
                </a:lnTo>
                <a:lnTo>
                  <a:pt x="192" y="1797"/>
                </a:lnTo>
                <a:lnTo>
                  <a:pt x="187" y="1793"/>
                </a:lnTo>
                <a:lnTo>
                  <a:pt x="183" y="1789"/>
                </a:lnTo>
                <a:lnTo>
                  <a:pt x="179" y="1784"/>
                </a:lnTo>
                <a:lnTo>
                  <a:pt x="121" y="1698"/>
                </a:lnTo>
                <a:lnTo>
                  <a:pt x="118" y="1693"/>
                </a:lnTo>
                <a:lnTo>
                  <a:pt x="116" y="1686"/>
                </a:lnTo>
                <a:lnTo>
                  <a:pt x="114" y="1680"/>
                </a:lnTo>
                <a:lnTo>
                  <a:pt x="113" y="1674"/>
                </a:lnTo>
                <a:lnTo>
                  <a:pt x="112" y="1668"/>
                </a:lnTo>
                <a:lnTo>
                  <a:pt x="113" y="1662"/>
                </a:lnTo>
                <a:lnTo>
                  <a:pt x="113" y="1656"/>
                </a:lnTo>
                <a:lnTo>
                  <a:pt x="115" y="1650"/>
                </a:lnTo>
                <a:lnTo>
                  <a:pt x="120" y="1638"/>
                </a:lnTo>
                <a:lnTo>
                  <a:pt x="127" y="1627"/>
                </a:lnTo>
                <a:lnTo>
                  <a:pt x="137" y="1615"/>
                </a:lnTo>
                <a:lnTo>
                  <a:pt x="142" y="1611"/>
                </a:lnTo>
                <a:lnTo>
                  <a:pt x="148" y="1606"/>
                </a:lnTo>
                <a:lnTo>
                  <a:pt x="253" y="1522"/>
                </a:lnTo>
                <a:lnTo>
                  <a:pt x="245" y="1495"/>
                </a:lnTo>
                <a:lnTo>
                  <a:pt x="237" y="1469"/>
                </a:lnTo>
                <a:lnTo>
                  <a:pt x="229" y="1443"/>
                </a:lnTo>
                <a:lnTo>
                  <a:pt x="223" y="1416"/>
                </a:lnTo>
                <a:lnTo>
                  <a:pt x="217" y="1390"/>
                </a:lnTo>
                <a:lnTo>
                  <a:pt x="212" y="1362"/>
                </a:lnTo>
                <a:lnTo>
                  <a:pt x="208" y="1336"/>
                </a:lnTo>
                <a:lnTo>
                  <a:pt x="204" y="1309"/>
                </a:lnTo>
                <a:lnTo>
                  <a:pt x="197" y="1310"/>
                </a:lnTo>
                <a:lnTo>
                  <a:pt x="191" y="1310"/>
                </a:lnTo>
                <a:lnTo>
                  <a:pt x="70" y="1284"/>
                </a:lnTo>
                <a:lnTo>
                  <a:pt x="62" y="1283"/>
                </a:lnTo>
                <a:lnTo>
                  <a:pt x="55" y="1282"/>
                </a:lnTo>
                <a:lnTo>
                  <a:pt x="42" y="1278"/>
                </a:lnTo>
                <a:lnTo>
                  <a:pt x="30" y="1272"/>
                </a:lnTo>
                <a:lnTo>
                  <a:pt x="20" y="1264"/>
                </a:lnTo>
                <a:lnTo>
                  <a:pt x="16" y="1260"/>
                </a:lnTo>
                <a:lnTo>
                  <a:pt x="12" y="1255"/>
                </a:lnTo>
                <a:lnTo>
                  <a:pt x="7" y="1250"/>
                </a:lnTo>
                <a:lnTo>
                  <a:pt x="5" y="1243"/>
                </a:lnTo>
                <a:lnTo>
                  <a:pt x="2" y="1238"/>
                </a:lnTo>
                <a:lnTo>
                  <a:pt x="1" y="1232"/>
                </a:lnTo>
                <a:lnTo>
                  <a:pt x="0" y="1226"/>
                </a:lnTo>
                <a:lnTo>
                  <a:pt x="0" y="1220"/>
                </a:lnTo>
                <a:lnTo>
                  <a:pt x="5" y="1116"/>
                </a:lnTo>
                <a:lnTo>
                  <a:pt x="6" y="1109"/>
                </a:lnTo>
                <a:lnTo>
                  <a:pt x="7" y="1104"/>
                </a:lnTo>
                <a:lnTo>
                  <a:pt x="11" y="1098"/>
                </a:lnTo>
                <a:lnTo>
                  <a:pt x="13" y="1093"/>
                </a:lnTo>
                <a:lnTo>
                  <a:pt x="16" y="1087"/>
                </a:lnTo>
                <a:lnTo>
                  <a:pt x="20" y="1083"/>
                </a:lnTo>
                <a:lnTo>
                  <a:pt x="25" y="1078"/>
                </a:lnTo>
                <a:lnTo>
                  <a:pt x="30" y="1074"/>
                </a:lnTo>
                <a:lnTo>
                  <a:pt x="40" y="1068"/>
                </a:lnTo>
                <a:lnTo>
                  <a:pt x="53" y="1063"/>
                </a:lnTo>
                <a:lnTo>
                  <a:pt x="67" y="1060"/>
                </a:lnTo>
                <a:lnTo>
                  <a:pt x="75" y="1059"/>
                </a:lnTo>
                <a:lnTo>
                  <a:pt x="82" y="1059"/>
                </a:lnTo>
                <a:lnTo>
                  <a:pt x="205" y="1056"/>
                </a:lnTo>
                <a:lnTo>
                  <a:pt x="210" y="1025"/>
                </a:lnTo>
                <a:lnTo>
                  <a:pt x="215" y="996"/>
                </a:lnTo>
                <a:lnTo>
                  <a:pt x="221" y="966"/>
                </a:lnTo>
                <a:lnTo>
                  <a:pt x="228" y="938"/>
                </a:lnTo>
                <a:lnTo>
                  <a:pt x="236" y="908"/>
                </a:lnTo>
                <a:lnTo>
                  <a:pt x="244" y="880"/>
                </a:lnTo>
                <a:lnTo>
                  <a:pt x="254" y="851"/>
                </a:lnTo>
                <a:lnTo>
                  <a:pt x="265" y="823"/>
                </a:lnTo>
                <a:lnTo>
                  <a:pt x="185" y="758"/>
                </a:lnTo>
                <a:lnTo>
                  <a:pt x="179" y="754"/>
                </a:lnTo>
                <a:lnTo>
                  <a:pt x="173" y="750"/>
                </a:lnTo>
                <a:lnTo>
                  <a:pt x="163" y="740"/>
                </a:lnTo>
                <a:lnTo>
                  <a:pt x="155" y="728"/>
                </a:lnTo>
                <a:lnTo>
                  <a:pt x="150" y="716"/>
                </a:lnTo>
                <a:lnTo>
                  <a:pt x="148" y="710"/>
                </a:lnTo>
                <a:lnTo>
                  <a:pt x="147" y="704"/>
                </a:lnTo>
                <a:lnTo>
                  <a:pt x="146" y="698"/>
                </a:lnTo>
                <a:lnTo>
                  <a:pt x="146" y="692"/>
                </a:lnTo>
                <a:lnTo>
                  <a:pt x="147" y="686"/>
                </a:lnTo>
                <a:lnTo>
                  <a:pt x="148" y="680"/>
                </a:lnTo>
                <a:lnTo>
                  <a:pt x="150" y="675"/>
                </a:lnTo>
                <a:lnTo>
                  <a:pt x="153" y="668"/>
                </a:lnTo>
                <a:lnTo>
                  <a:pt x="206" y="579"/>
                </a:lnTo>
                <a:lnTo>
                  <a:pt x="209" y="574"/>
                </a:lnTo>
                <a:lnTo>
                  <a:pt x="213" y="569"/>
                </a:lnTo>
                <a:lnTo>
                  <a:pt x="217" y="565"/>
                </a:lnTo>
                <a:lnTo>
                  <a:pt x="222" y="562"/>
                </a:lnTo>
                <a:lnTo>
                  <a:pt x="228" y="559"/>
                </a:lnTo>
                <a:lnTo>
                  <a:pt x="233" y="556"/>
                </a:lnTo>
                <a:lnTo>
                  <a:pt x="239" y="554"/>
                </a:lnTo>
                <a:lnTo>
                  <a:pt x="245" y="553"/>
                </a:lnTo>
                <a:lnTo>
                  <a:pt x="258" y="552"/>
                </a:lnTo>
                <a:lnTo>
                  <a:pt x="272" y="553"/>
                </a:lnTo>
                <a:lnTo>
                  <a:pt x="286" y="557"/>
                </a:lnTo>
                <a:lnTo>
                  <a:pt x="292" y="560"/>
                </a:lnTo>
                <a:lnTo>
                  <a:pt x="299" y="563"/>
                </a:lnTo>
                <a:lnTo>
                  <a:pt x="383" y="603"/>
                </a:lnTo>
                <a:lnTo>
                  <a:pt x="402" y="579"/>
                </a:lnTo>
                <a:lnTo>
                  <a:pt x="420" y="556"/>
                </a:lnTo>
                <a:lnTo>
                  <a:pt x="439" y="532"/>
                </a:lnTo>
                <a:lnTo>
                  <a:pt x="461" y="509"/>
                </a:lnTo>
                <a:lnTo>
                  <a:pt x="481" y="487"/>
                </a:lnTo>
                <a:lnTo>
                  <a:pt x="503" y="465"/>
                </a:lnTo>
                <a:lnTo>
                  <a:pt x="527" y="444"/>
                </a:lnTo>
                <a:lnTo>
                  <a:pt x="550" y="423"/>
                </a:lnTo>
                <a:lnTo>
                  <a:pt x="496" y="339"/>
                </a:lnTo>
                <a:lnTo>
                  <a:pt x="492" y="334"/>
                </a:lnTo>
                <a:lnTo>
                  <a:pt x="487" y="328"/>
                </a:lnTo>
                <a:lnTo>
                  <a:pt x="481" y="315"/>
                </a:lnTo>
                <a:lnTo>
                  <a:pt x="477" y="303"/>
                </a:lnTo>
                <a:lnTo>
                  <a:pt x="476" y="289"/>
                </a:lnTo>
                <a:lnTo>
                  <a:pt x="476" y="283"/>
                </a:lnTo>
                <a:lnTo>
                  <a:pt x="476" y="276"/>
                </a:lnTo>
                <a:lnTo>
                  <a:pt x="478" y="270"/>
                </a:lnTo>
                <a:lnTo>
                  <a:pt x="480" y="265"/>
                </a:lnTo>
                <a:lnTo>
                  <a:pt x="482" y="259"/>
                </a:lnTo>
                <a:lnTo>
                  <a:pt x="485" y="254"/>
                </a:lnTo>
                <a:lnTo>
                  <a:pt x="489" y="249"/>
                </a:lnTo>
                <a:lnTo>
                  <a:pt x="493" y="245"/>
                </a:lnTo>
                <a:lnTo>
                  <a:pt x="571" y="176"/>
                </a:lnTo>
                <a:lnTo>
                  <a:pt x="575" y="172"/>
                </a:lnTo>
                <a:lnTo>
                  <a:pt x="581" y="169"/>
                </a:lnTo>
                <a:lnTo>
                  <a:pt x="587" y="167"/>
                </a:lnTo>
                <a:lnTo>
                  <a:pt x="593" y="165"/>
                </a:lnTo>
                <a:lnTo>
                  <a:pt x="599" y="162"/>
                </a:lnTo>
                <a:lnTo>
                  <a:pt x="605" y="162"/>
                </a:lnTo>
                <a:lnTo>
                  <a:pt x="611" y="162"/>
                </a:lnTo>
                <a:lnTo>
                  <a:pt x="617" y="162"/>
                </a:lnTo>
                <a:lnTo>
                  <a:pt x="630" y="167"/>
                </a:lnTo>
                <a:lnTo>
                  <a:pt x="642" y="172"/>
                </a:lnTo>
                <a:lnTo>
                  <a:pt x="654" y="180"/>
                </a:lnTo>
                <a:lnTo>
                  <a:pt x="660" y="184"/>
                </a:lnTo>
                <a:lnTo>
                  <a:pt x="665" y="190"/>
                </a:lnTo>
                <a:close/>
                <a:moveTo>
                  <a:pt x="1034" y="997"/>
                </a:moveTo>
                <a:lnTo>
                  <a:pt x="1034" y="997"/>
                </a:lnTo>
                <a:lnTo>
                  <a:pt x="1024" y="1006"/>
                </a:lnTo>
                <a:lnTo>
                  <a:pt x="1014" y="1015"/>
                </a:lnTo>
                <a:lnTo>
                  <a:pt x="1006" y="1024"/>
                </a:lnTo>
                <a:lnTo>
                  <a:pt x="997" y="1034"/>
                </a:lnTo>
                <a:lnTo>
                  <a:pt x="990" y="1043"/>
                </a:lnTo>
                <a:lnTo>
                  <a:pt x="983" y="1055"/>
                </a:lnTo>
                <a:lnTo>
                  <a:pt x="976" y="1065"/>
                </a:lnTo>
                <a:lnTo>
                  <a:pt x="970" y="1076"/>
                </a:lnTo>
                <a:lnTo>
                  <a:pt x="959" y="1098"/>
                </a:lnTo>
                <a:lnTo>
                  <a:pt x="951" y="1122"/>
                </a:lnTo>
                <a:lnTo>
                  <a:pt x="945" y="1145"/>
                </a:lnTo>
                <a:lnTo>
                  <a:pt x="942" y="1169"/>
                </a:lnTo>
                <a:lnTo>
                  <a:pt x="940" y="1194"/>
                </a:lnTo>
                <a:lnTo>
                  <a:pt x="941" y="1218"/>
                </a:lnTo>
                <a:lnTo>
                  <a:pt x="945" y="1242"/>
                </a:lnTo>
                <a:lnTo>
                  <a:pt x="951" y="1267"/>
                </a:lnTo>
                <a:lnTo>
                  <a:pt x="954" y="1279"/>
                </a:lnTo>
                <a:lnTo>
                  <a:pt x="959" y="1290"/>
                </a:lnTo>
                <a:lnTo>
                  <a:pt x="965" y="1302"/>
                </a:lnTo>
                <a:lnTo>
                  <a:pt x="970" y="1314"/>
                </a:lnTo>
                <a:lnTo>
                  <a:pt x="976" y="1325"/>
                </a:lnTo>
                <a:lnTo>
                  <a:pt x="983" y="1336"/>
                </a:lnTo>
                <a:lnTo>
                  <a:pt x="990" y="1346"/>
                </a:lnTo>
                <a:lnTo>
                  <a:pt x="998" y="1356"/>
                </a:lnTo>
                <a:lnTo>
                  <a:pt x="1007" y="1366"/>
                </a:lnTo>
                <a:lnTo>
                  <a:pt x="1016" y="1376"/>
                </a:lnTo>
                <a:lnTo>
                  <a:pt x="1025" y="1385"/>
                </a:lnTo>
                <a:lnTo>
                  <a:pt x="1035" y="1393"/>
                </a:lnTo>
                <a:lnTo>
                  <a:pt x="1045" y="1401"/>
                </a:lnTo>
                <a:lnTo>
                  <a:pt x="1055" y="1408"/>
                </a:lnTo>
                <a:lnTo>
                  <a:pt x="1066" y="1414"/>
                </a:lnTo>
                <a:lnTo>
                  <a:pt x="1077" y="1420"/>
                </a:lnTo>
                <a:lnTo>
                  <a:pt x="1100" y="1431"/>
                </a:lnTo>
                <a:lnTo>
                  <a:pt x="1123" y="1440"/>
                </a:lnTo>
                <a:lnTo>
                  <a:pt x="1146" y="1446"/>
                </a:lnTo>
                <a:lnTo>
                  <a:pt x="1171" y="1449"/>
                </a:lnTo>
                <a:lnTo>
                  <a:pt x="1195" y="1450"/>
                </a:lnTo>
                <a:lnTo>
                  <a:pt x="1220" y="1449"/>
                </a:lnTo>
                <a:lnTo>
                  <a:pt x="1244" y="1446"/>
                </a:lnTo>
                <a:lnTo>
                  <a:pt x="1268" y="1440"/>
                </a:lnTo>
                <a:lnTo>
                  <a:pt x="1281" y="1436"/>
                </a:lnTo>
                <a:lnTo>
                  <a:pt x="1292" y="1431"/>
                </a:lnTo>
                <a:lnTo>
                  <a:pt x="1303" y="1426"/>
                </a:lnTo>
                <a:lnTo>
                  <a:pt x="1315" y="1421"/>
                </a:lnTo>
                <a:lnTo>
                  <a:pt x="1326" y="1414"/>
                </a:lnTo>
                <a:lnTo>
                  <a:pt x="1336" y="1408"/>
                </a:lnTo>
                <a:lnTo>
                  <a:pt x="1348" y="1400"/>
                </a:lnTo>
                <a:lnTo>
                  <a:pt x="1358" y="1392"/>
                </a:lnTo>
                <a:lnTo>
                  <a:pt x="1368" y="1384"/>
                </a:lnTo>
                <a:lnTo>
                  <a:pt x="1377" y="1375"/>
                </a:lnTo>
                <a:lnTo>
                  <a:pt x="1386" y="1365"/>
                </a:lnTo>
                <a:lnTo>
                  <a:pt x="1394" y="1355"/>
                </a:lnTo>
                <a:lnTo>
                  <a:pt x="1402" y="1345"/>
                </a:lnTo>
                <a:lnTo>
                  <a:pt x="1410" y="1335"/>
                </a:lnTo>
                <a:lnTo>
                  <a:pt x="1416" y="1325"/>
                </a:lnTo>
                <a:lnTo>
                  <a:pt x="1422" y="1314"/>
                </a:lnTo>
                <a:lnTo>
                  <a:pt x="1433" y="1291"/>
                </a:lnTo>
                <a:lnTo>
                  <a:pt x="1441" y="1268"/>
                </a:lnTo>
                <a:lnTo>
                  <a:pt x="1446" y="1245"/>
                </a:lnTo>
                <a:lnTo>
                  <a:pt x="1450" y="1220"/>
                </a:lnTo>
                <a:lnTo>
                  <a:pt x="1451" y="1196"/>
                </a:lnTo>
                <a:lnTo>
                  <a:pt x="1450" y="1171"/>
                </a:lnTo>
                <a:lnTo>
                  <a:pt x="1447" y="1147"/>
                </a:lnTo>
                <a:lnTo>
                  <a:pt x="1441" y="1123"/>
                </a:lnTo>
                <a:lnTo>
                  <a:pt x="1437" y="1110"/>
                </a:lnTo>
                <a:lnTo>
                  <a:pt x="1433" y="1099"/>
                </a:lnTo>
                <a:lnTo>
                  <a:pt x="1428" y="1087"/>
                </a:lnTo>
                <a:lnTo>
                  <a:pt x="1422" y="1076"/>
                </a:lnTo>
                <a:lnTo>
                  <a:pt x="1416" y="1065"/>
                </a:lnTo>
                <a:lnTo>
                  <a:pt x="1409" y="1054"/>
                </a:lnTo>
                <a:lnTo>
                  <a:pt x="1401" y="1043"/>
                </a:lnTo>
                <a:lnTo>
                  <a:pt x="1393" y="1033"/>
                </a:lnTo>
                <a:lnTo>
                  <a:pt x="1385" y="1023"/>
                </a:lnTo>
                <a:lnTo>
                  <a:pt x="1376" y="1014"/>
                </a:lnTo>
                <a:lnTo>
                  <a:pt x="1367" y="1005"/>
                </a:lnTo>
                <a:lnTo>
                  <a:pt x="1357" y="997"/>
                </a:lnTo>
                <a:lnTo>
                  <a:pt x="1347" y="988"/>
                </a:lnTo>
                <a:lnTo>
                  <a:pt x="1336" y="981"/>
                </a:lnTo>
                <a:lnTo>
                  <a:pt x="1326" y="974"/>
                </a:lnTo>
                <a:lnTo>
                  <a:pt x="1315" y="968"/>
                </a:lnTo>
                <a:lnTo>
                  <a:pt x="1293" y="958"/>
                </a:lnTo>
                <a:lnTo>
                  <a:pt x="1269" y="950"/>
                </a:lnTo>
                <a:lnTo>
                  <a:pt x="1245" y="944"/>
                </a:lnTo>
                <a:lnTo>
                  <a:pt x="1222" y="941"/>
                </a:lnTo>
                <a:lnTo>
                  <a:pt x="1196" y="940"/>
                </a:lnTo>
                <a:lnTo>
                  <a:pt x="1172" y="941"/>
                </a:lnTo>
                <a:lnTo>
                  <a:pt x="1147" y="944"/>
                </a:lnTo>
                <a:lnTo>
                  <a:pt x="1124" y="950"/>
                </a:lnTo>
                <a:lnTo>
                  <a:pt x="1112" y="954"/>
                </a:lnTo>
                <a:lnTo>
                  <a:pt x="1100" y="958"/>
                </a:lnTo>
                <a:lnTo>
                  <a:pt x="1088" y="963"/>
                </a:lnTo>
                <a:lnTo>
                  <a:pt x="1077" y="968"/>
                </a:lnTo>
                <a:lnTo>
                  <a:pt x="1066" y="974"/>
                </a:lnTo>
                <a:lnTo>
                  <a:pt x="1055" y="981"/>
                </a:lnTo>
                <a:lnTo>
                  <a:pt x="1045" y="989"/>
                </a:lnTo>
                <a:lnTo>
                  <a:pt x="1034" y="997"/>
                </a:lnTo>
                <a:close/>
                <a:moveTo>
                  <a:pt x="1752" y="1586"/>
                </a:moveTo>
                <a:lnTo>
                  <a:pt x="1507" y="1386"/>
                </a:lnTo>
                <a:lnTo>
                  <a:pt x="1497" y="1404"/>
                </a:lnTo>
                <a:lnTo>
                  <a:pt x="1486" y="1421"/>
                </a:lnTo>
                <a:lnTo>
                  <a:pt x="1474" y="1437"/>
                </a:lnTo>
                <a:lnTo>
                  <a:pt x="1460" y="1450"/>
                </a:lnTo>
                <a:lnTo>
                  <a:pt x="1447" y="1462"/>
                </a:lnTo>
                <a:lnTo>
                  <a:pt x="1434" y="1472"/>
                </a:lnTo>
                <a:lnTo>
                  <a:pt x="1421" y="1481"/>
                </a:lnTo>
                <a:lnTo>
                  <a:pt x="1409" y="1489"/>
                </a:lnTo>
                <a:lnTo>
                  <a:pt x="1396" y="1496"/>
                </a:lnTo>
                <a:lnTo>
                  <a:pt x="1385" y="1502"/>
                </a:lnTo>
                <a:lnTo>
                  <a:pt x="1366" y="1510"/>
                </a:lnTo>
                <a:lnTo>
                  <a:pt x="1353" y="1515"/>
                </a:lnTo>
                <a:lnTo>
                  <a:pt x="1349" y="1516"/>
                </a:lnTo>
                <a:lnTo>
                  <a:pt x="1496" y="1796"/>
                </a:lnTo>
                <a:lnTo>
                  <a:pt x="1511" y="1790"/>
                </a:lnTo>
                <a:lnTo>
                  <a:pt x="1525" y="1785"/>
                </a:lnTo>
                <a:lnTo>
                  <a:pt x="1553" y="1772"/>
                </a:lnTo>
                <a:lnTo>
                  <a:pt x="1579" y="1757"/>
                </a:lnTo>
                <a:lnTo>
                  <a:pt x="1604" y="1740"/>
                </a:lnTo>
                <a:lnTo>
                  <a:pt x="1626" y="1723"/>
                </a:lnTo>
                <a:lnTo>
                  <a:pt x="1647" y="1706"/>
                </a:lnTo>
                <a:lnTo>
                  <a:pt x="1667" y="1688"/>
                </a:lnTo>
                <a:lnTo>
                  <a:pt x="1684" y="1671"/>
                </a:lnTo>
                <a:lnTo>
                  <a:pt x="1699" y="1654"/>
                </a:lnTo>
                <a:lnTo>
                  <a:pt x="1713" y="1639"/>
                </a:lnTo>
                <a:lnTo>
                  <a:pt x="1735" y="1611"/>
                </a:lnTo>
                <a:lnTo>
                  <a:pt x="1748" y="1593"/>
                </a:lnTo>
                <a:lnTo>
                  <a:pt x="1752" y="1586"/>
                </a:lnTo>
                <a:close/>
                <a:moveTo>
                  <a:pt x="1601" y="656"/>
                </a:moveTo>
                <a:lnTo>
                  <a:pt x="1400" y="902"/>
                </a:lnTo>
                <a:lnTo>
                  <a:pt x="1419" y="912"/>
                </a:lnTo>
                <a:lnTo>
                  <a:pt x="1436" y="923"/>
                </a:lnTo>
                <a:lnTo>
                  <a:pt x="1450" y="936"/>
                </a:lnTo>
                <a:lnTo>
                  <a:pt x="1464" y="948"/>
                </a:lnTo>
                <a:lnTo>
                  <a:pt x="1477" y="961"/>
                </a:lnTo>
                <a:lnTo>
                  <a:pt x="1487" y="974"/>
                </a:lnTo>
                <a:lnTo>
                  <a:pt x="1496" y="987"/>
                </a:lnTo>
                <a:lnTo>
                  <a:pt x="1504" y="1001"/>
                </a:lnTo>
                <a:lnTo>
                  <a:pt x="1511" y="1013"/>
                </a:lnTo>
                <a:lnTo>
                  <a:pt x="1516" y="1024"/>
                </a:lnTo>
                <a:lnTo>
                  <a:pt x="1524" y="1043"/>
                </a:lnTo>
                <a:lnTo>
                  <a:pt x="1528" y="1056"/>
                </a:lnTo>
                <a:lnTo>
                  <a:pt x="1530" y="1061"/>
                </a:lnTo>
                <a:lnTo>
                  <a:pt x="1810" y="912"/>
                </a:lnTo>
                <a:lnTo>
                  <a:pt x="1805" y="898"/>
                </a:lnTo>
                <a:lnTo>
                  <a:pt x="1799" y="884"/>
                </a:lnTo>
                <a:lnTo>
                  <a:pt x="1785" y="855"/>
                </a:lnTo>
                <a:lnTo>
                  <a:pt x="1771" y="830"/>
                </a:lnTo>
                <a:lnTo>
                  <a:pt x="1755" y="806"/>
                </a:lnTo>
                <a:lnTo>
                  <a:pt x="1738" y="783"/>
                </a:lnTo>
                <a:lnTo>
                  <a:pt x="1720" y="762"/>
                </a:lnTo>
                <a:lnTo>
                  <a:pt x="1703" y="743"/>
                </a:lnTo>
                <a:lnTo>
                  <a:pt x="1685" y="725"/>
                </a:lnTo>
                <a:lnTo>
                  <a:pt x="1669" y="709"/>
                </a:lnTo>
                <a:lnTo>
                  <a:pt x="1652" y="696"/>
                </a:lnTo>
                <a:lnTo>
                  <a:pt x="1626" y="675"/>
                </a:lnTo>
                <a:lnTo>
                  <a:pt x="1608" y="661"/>
                </a:lnTo>
                <a:lnTo>
                  <a:pt x="1601" y="656"/>
                </a:lnTo>
                <a:close/>
                <a:moveTo>
                  <a:pt x="794" y="1745"/>
                </a:moveTo>
                <a:lnTo>
                  <a:pt x="994" y="1500"/>
                </a:lnTo>
                <a:lnTo>
                  <a:pt x="976" y="1489"/>
                </a:lnTo>
                <a:lnTo>
                  <a:pt x="959" y="1478"/>
                </a:lnTo>
                <a:lnTo>
                  <a:pt x="944" y="1466"/>
                </a:lnTo>
                <a:lnTo>
                  <a:pt x="930" y="1453"/>
                </a:lnTo>
                <a:lnTo>
                  <a:pt x="919" y="1441"/>
                </a:lnTo>
                <a:lnTo>
                  <a:pt x="908" y="1427"/>
                </a:lnTo>
                <a:lnTo>
                  <a:pt x="898" y="1414"/>
                </a:lnTo>
                <a:lnTo>
                  <a:pt x="890" y="1401"/>
                </a:lnTo>
                <a:lnTo>
                  <a:pt x="884" y="1389"/>
                </a:lnTo>
                <a:lnTo>
                  <a:pt x="878" y="1378"/>
                </a:lnTo>
                <a:lnTo>
                  <a:pt x="870" y="1358"/>
                </a:lnTo>
                <a:lnTo>
                  <a:pt x="866" y="1346"/>
                </a:lnTo>
                <a:lnTo>
                  <a:pt x="865" y="1341"/>
                </a:lnTo>
                <a:lnTo>
                  <a:pt x="585" y="1489"/>
                </a:lnTo>
                <a:lnTo>
                  <a:pt x="590" y="1504"/>
                </a:lnTo>
                <a:lnTo>
                  <a:pt x="596" y="1518"/>
                </a:lnTo>
                <a:lnTo>
                  <a:pt x="609" y="1545"/>
                </a:lnTo>
                <a:lnTo>
                  <a:pt x="623" y="1572"/>
                </a:lnTo>
                <a:lnTo>
                  <a:pt x="639" y="1596"/>
                </a:lnTo>
                <a:lnTo>
                  <a:pt x="657" y="1618"/>
                </a:lnTo>
                <a:lnTo>
                  <a:pt x="674" y="1640"/>
                </a:lnTo>
                <a:lnTo>
                  <a:pt x="692" y="1659"/>
                </a:lnTo>
                <a:lnTo>
                  <a:pt x="710" y="1676"/>
                </a:lnTo>
                <a:lnTo>
                  <a:pt x="726" y="1692"/>
                </a:lnTo>
                <a:lnTo>
                  <a:pt x="742" y="1706"/>
                </a:lnTo>
                <a:lnTo>
                  <a:pt x="768" y="1727"/>
                </a:lnTo>
                <a:lnTo>
                  <a:pt x="787" y="1740"/>
                </a:lnTo>
                <a:lnTo>
                  <a:pt x="794" y="1745"/>
                </a:lnTo>
                <a:close/>
                <a:moveTo>
                  <a:pt x="666" y="782"/>
                </a:moveTo>
                <a:lnTo>
                  <a:pt x="911" y="982"/>
                </a:lnTo>
                <a:lnTo>
                  <a:pt x="921" y="964"/>
                </a:lnTo>
                <a:lnTo>
                  <a:pt x="932" y="947"/>
                </a:lnTo>
                <a:lnTo>
                  <a:pt x="944" y="932"/>
                </a:lnTo>
                <a:lnTo>
                  <a:pt x="957" y="918"/>
                </a:lnTo>
                <a:lnTo>
                  <a:pt x="971" y="906"/>
                </a:lnTo>
                <a:lnTo>
                  <a:pt x="984" y="895"/>
                </a:lnTo>
                <a:lnTo>
                  <a:pt x="997" y="886"/>
                </a:lnTo>
                <a:lnTo>
                  <a:pt x="1009" y="879"/>
                </a:lnTo>
                <a:lnTo>
                  <a:pt x="1021" y="872"/>
                </a:lnTo>
                <a:lnTo>
                  <a:pt x="1033" y="866"/>
                </a:lnTo>
                <a:lnTo>
                  <a:pt x="1052" y="858"/>
                </a:lnTo>
                <a:lnTo>
                  <a:pt x="1065" y="853"/>
                </a:lnTo>
                <a:lnTo>
                  <a:pt x="1069" y="852"/>
                </a:lnTo>
                <a:lnTo>
                  <a:pt x="921" y="572"/>
                </a:lnTo>
                <a:lnTo>
                  <a:pt x="907" y="577"/>
                </a:lnTo>
                <a:lnTo>
                  <a:pt x="892" y="583"/>
                </a:lnTo>
                <a:lnTo>
                  <a:pt x="865" y="596"/>
                </a:lnTo>
                <a:lnTo>
                  <a:pt x="839" y="612"/>
                </a:lnTo>
                <a:lnTo>
                  <a:pt x="814" y="628"/>
                </a:lnTo>
                <a:lnTo>
                  <a:pt x="792" y="644"/>
                </a:lnTo>
                <a:lnTo>
                  <a:pt x="770" y="662"/>
                </a:lnTo>
                <a:lnTo>
                  <a:pt x="751" y="680"/>
                </a:lnTo>
                <a:lnTo>
                  <a:pt x="734" y="697"/>
                </a:lnTo>
                <a:lnTo>
                  <a:pt x="719" y="714"/>
                </a:lnTo>
                <a:lnTo>
                  <a:pt x="704" y="729"/>
                </a:lnTo>
                <a:lnTo>
                  <a:pt x="683" y="757"/>
                </a:lnTo>
                <a:lnTo>
                  <a:pt x="670" y="775"/>
                </a:lnTo>
                <a:lnTo>
                  <a:pt x="666" y="7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</p:spPr>
        <p:txBody>
          <a:bodyPr/>
          <a:lstStyle/>
          <a:p>
            <a:pPr defTabSz="685800"/>
            <a:endParaRPr lang="en-US" sz="675" b="1">
              <a:solidFill>
                <a:srgbClr val="333333"/>
              </a:solidFill>
              <a:latin typeface="Aharoni" panose="02010803020104030203" pitchFamily="2" charset="-79"/>
              <a:ea typeface="ＭＳ Ｐゴシック"/>
              <a:cs typeface="Aharoni" panose="02010803020104030203" pitchFamily="2" charset="-79"/>
            </a:endParaRPr>
          </a:p>
        </p:txBody>
      </p:sp>
      <p:sp>
        <p:nvSpPr>
          <p:cNvPr id="176" name="Freeform 6"/>
          <p:cNvSpPr>
            <a:spLocks noEditPoints="1"/>
          </p:cNvSpPr>
          <p:nvPr/>
        </p:nvSpPr>
        <p:spPr bwMode="auto">
          <a:xfrm>
            <a:off x="5117746" y="3135984"/>
            <a:ext cx="151739" cy="147660"/>
          </a:xfrm>
          <a:custGeom>
            <a:avLst/>
            <a:gdLst>
              <a:gd name="T0" fmla="*/ 773113 w 2364"/>
              <a:gd name="T1" fmla="*/ 73056 h 2361"/>
              <a:gd name="T2" fmla="*/ 804069 w 2364"/>
              <a:gd name="T3" fmla="*/ 12705 h 2361"/>
              <a:gd name="T4" fmla="*/ 931863 w 2364"/>
              <a:gd name="T5" fmla="*/ 12705 h 2361"/>
              <a:gd name="T6" fmla="*/ 1081881 w 2364"/>
              <a:gd name="T7" fmla="*/ 158023 h 2361"/>
              <a:gd name="T8" fmla="*/ 1232694 w 2364"/>
              <a:gd name="T9" fmla="*/ 51616 h 2361"/>
              <a:gd name="T10" fmla="*/ 1353344 w 2364"/>
              <a:gd name="T11" fmla="*/ 92908 h 2361"/>
              <a:gd name="T12" fmla="*/ 1354138 w 2364"/>
              <a:gd name="T13" fmla="*/ 257284 h 2361"/>
              <a:gd name="T14" fmla="*/ 1583531 w 2364"/>
              <a:gd name="T15" fmla="*/ 291430 h 2361"/>
              <a:gd name="T16" fmla="*/ 1693863 w 2364"/>
              <a:gd name="T17" fmla="*/ 362897 h 2361"/>
              <a:gd name="T18" fmla="*/ 1687513 w 2364"/>
              <a:gd name="T19" fmla="*/ 433571 h 2361"/>
              <a:gd name="T20" fmla="*/ 1781175 w 2364"/>
              <a:gd name="T21" fmla="*/ 659091 h 2361"/>
              <a:gd name="T22" fmla="*/ 1846263 w 2364"/>
              <a:gd name="T23" fmla="*/ 680532 h 2361"/>
              <a:gd name="T24" fmla="*/ 1864519 w 2364"/>
              <a:gd name="T25" fmla="*/ 806791 h 2361"/>
              <a:gd name="T26" fmla="*/ 1744663 w 2364"/>
              <a:gd name="T27" fmla="*/ 975138 h 2361"/>
              <a:gd name="T28" fmla="*/ 1870869 w 2364"/>
              <a:gd name="T29" fmla="*/ 1103780 h 2361"/>
              <a:gd name="T30" fmla="*/ 1852613 w 2364"/>
              <a:gd name="T31" fmla="*/ 1230833 h 2361"/>
              <a:gd name="T32" fmla="*/ 1680369 w 2364"/>
              <a:gd name="T33" fmla="*/ 1258626 h 2361"/>
              <a:gd name="T34" fmla="*/ 1671638 w 2364"/>
              <a:gd name="T35" fmla="*/ 1479382 h 2361"/>
              <a:gd name="T36" fmla="*/ 1674019 w 2364"/>
              <a:gd name="T37" fmla="*/ 1550850 h 2361"/>
              <a:gd name="T38" fmla="*/ 1557338 w 2364"/>
              <a:gd name="T39" fmla="*/ 1613583 h 2361"/>
              <a:gd name="T40" fmla="*/ 1363663 w 2364"/>
              <a:gd name="T41" fmla="*/ 1621524 h 2361"/>
              <a:gd name="T42" fmla="*/ 1337469 w 2364"/>
              <a:gd name="T43" fmla="*/ 1781929 h 2361"/>
              <a:gd name="T44" fmla="*/ 1226344 w 2364"/>
              <a:gd name="T45" fmla="*/ 1847044 h 2361"/>
              <a:gd name="T46" fmla="*/ 1115219 w 2364"/>
              <a:gd name="T47" fmla="*/ 1719990 h 2361"/>
              <a:gd name="T48" fmla="*/ 918369 w 2364"/>
              <a:gd name="T49" fmla="*/ 1829574 h 2361"/>
              <a:gd name="T50" fmla="*/ 862806 w 2364"/>
              <a:gd name="T51" fmla="*/ 1874837 h 2361"/>
              <a:gd name="T52" fmla="*/ 742156 w 2364"/>
              <a:gd name="T53" fmla="*/ 1823221 h 2361"/>
              <a:gd name="T54" fmla="*/ 598488 w 2364"/>
              <a:gd name="T55" fmla="*/ 1655669 h 2361"/>
              <a:gd name="T56" fmla="*/ 451644 w 2364"/>
              <a:gd name="T57" fmla="*/ 1734284 h 2361"/>
              <a:gd name="T58" fmla="*/ 354013 w 2364"/>
              <a:gd name="T59" fmla="*/ 1650905 h 2361"/>
              <a:gd name="T60" fmla="*/ 354013 w 2364"/>
              <a:gd name="T61" fmla="*/ 1468265 h 2361"/>
              <a:gd name="T62" fmla="*/ 170656 w 2364"/>
              <a:gd name="T63" fmla="*/ 1434119 h 2361"/>
              <a:gd name="T64" fmla="*/ 90488 w 2364"/>
              <a:gd name="T65" fmla="*/ 1334064 h 2361"/>
              <a:gd name="T66" fmla="*/ 200819 w 2364"/>
              <a:gd name="T67" fmla="*/ 1208599 h 2361"/>
              <a:gd name="T68" fmla="*/ 55563 w 2364"/>
              <a:gd name="T69" fmla="*/ 1019606 h 2361"/>
              <a:gd name="T70" fmla="*/ 794 w 2364"/>
              <a:gd name="T71" fmla="*/ 978314 h 2361"/>
              <a:gd name="T72" fmla="*/ 23813 w 2364"/>
              <a:gd name="T73" fmla="*/ 852848 h 2361"/>
              <a:gd name="T74" fmla="*/ 187325 w 2364"/>
              <a:gd name="T75" fmla="*/ 721030 h 2361"/>
              <a:gd name="T76" fmla="*/ 116681 w 2364"/>
              <a:gd name="T77" fmla="*/ 559037 h 2361"/>
              <a:gd name="T78" fmla="*/ 176213 w 2364"/>
              <a:gd name="T79" fmla="*/ 446276 h 2361"/>
              <a:gd name="T80" fmla="*/ 319088 w 2364"/>
              <a:gd name="T81" fmla="*/ 459776 h 2361"/>
              <a:gd name="T82" fmla="*/ 381794 w 2364"/>
              <a:gd name="T83" fmla="*/ 250137 h 2361"/>
              <a:gd name="T84" fmla="*/ 453231 w 2364"/>
              <a:gd name="T85" fmla="*/ 139759 h 2361"/>
              <a:gd name="T86" fmla="*/ 523875 w 2364"/>
              <a:gd name="T87" fmla="*/ 146112 h 2361"/>
              <a:gd name="T88" fmla="*/ 769938 w 2364"/>
              <a:gd name="T89" fmla="*/ 854437 h 2361"/>
              <a:gd name="T90" fmla="*/ 769938 w 2364"/>
              <a:gd name="T91" fmla="*/ 1043429 h 2361"/>
              <a:gd name="T92" fmla="*/ 846138 w 2364"/>
              <a:gd name="T93" fmla="*/ 1122838 h 2361"/>
              <a:gd name="T94" fmla="*/ 1034256 w 2364"/>
              <a:gd name="T95" fmla="*/ 1132367 h 2361"/>
              <a:gd name="T96" fmla="*/ 1119188 w 2364"/>
              <a:gd name="T97" fmla="*/ 1060105 h 2361"/>
              <a:gd name="T98" fmla="*/ 1137444 w 2364"/>
              <a:gd name="T99" fmla="*/ 872700 h 2361"/>
              <a:gd name="T100" fmla="*/ 1069181 w 2364"/>
              <a:gd name="T101" fmla="*/ 784557 h 2361"/>
              <a:gd name="T102" fmla="*/ 882650 w 2364"/>
              <a:gd name="T103" fmla="*/ 757558 h 2361"/>
              <a:gd name="T104" fmla="*/ 1188244 w 2364"/>
              <a:gd name="T105" fmla="*/ 1114897 h 2361"/>
              <a:gd name="T106" fmla="*/ 1070769 w 2364"/>
              <a:gd name="T107" fmla="*/ 1203834 h 2361"/>
              <a:gd name="T108" fmla="*/ 1348581 w 2364"/>
              <a:gd name="T109" fmla="*/ 1313418 h 2361"/>
              <a:gd name="T110" fmla="*/ 1162050 w 2364"/>
              <a:gd name="T111" fmla="*/ 752794 h 2361"/>
              <a:gd name="T112" fmla="*/ 1432719 w 2364"/>
              <a:gd name="T113" fmla="*/ 713089 h 2361"/>
              <a:gd name="T114" fmla="*/ 1276350 w 2364"/>
              <a:gd name="T115" fmla="*/ 524891 h 2361"/>
              <a:gd name="T116" fmla="*/ 712788 w 2364"/>
              <a:gd name="T117" fmla="*/ 1122838 h 2361"/>
              <a:gd name="T118" fmla="*/ 494506 w 2364"/>
              <a:gd name="T119" fmla="*/ 1248303 h 2361"/>
              <a:gd name="T120" fmla="*/ 528638 w 2364"/>
              <a:gd name="T121" fmla="*/ 620975 h 2361"/>
              <a:gd name="T122" fmla="*/ 819944 w 2364"/>
              <a:gd name="T123" fmla="*/ 687678 h 2361"/>
              <a:gd name="T124" fmla="*/ 611188 w 2364"/>
              <a:gd name="T125" fmla="*/ 525685 h 236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364"/>
              <a:gd name="T190" fmla="*/ 0 h 2361"/>
              <a:gd name="T191" fmla="*/ 2364 w 2364"/>
              <a:gd name="T192" fmla="*/ 2361 h 236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364" h="2361">
                <a:moveTo>
                  <a:pt x="665" y="190"/>
                </a:moveTo>
                <a:lnTo>
                  <a:pt x="764" y="283"/>
                </a:lnTo>
                <a:lnTo>
                  <a:pt x="789" y="272"/>
                </a:lnTo>
                <a:lnTo>
                  <a:pt x="814" y="261"/>
                </a:lnTo>
                <a:lnTo>
                  <a:pt x="840" y="251"/>
                </a:lnTo>
                <a:lnTo>
                  <a:pt x="866" y="242"/>
                </a:lnTo>
                <a:lnTo>
                  <a:pt x="891" y="233"/>
                </a:lnTo>
                <a:lnTo>
                  <a:pt x="918" y="225"/>
                </a:lnTo>
                <a:lnTo>
                  <a:pt x="944" y="217"/>
                </a:lnTo>
                <a:lnTo>
                  <a:pt x="971" y="211"/>
                </a:lnTo>
                <a:lnTo>
                  <a:pt x="974" y="92"/>
                </a:lnTo>
                <a:lnTo>
                  <a:pt x="974" y="85"/>
                </a:lnTo>
                <a:lnTo>
                  <a:pt x="974" y="78"/>
                </a:lnTo>
                <a:lnTo>
                  <a:pt x="976" y="64"/>
                </a:lnTo>
                <a:lnTo>
                  <a:pt x="980" y="51"/>
                </a:lnTo>
                <a:lnTo>
                  <a:pt x="986" y="40"/>
                </a:lnTo>
                <a:lnTo>
                  <a:pt x="989" y="34"/>
                </a:lnTo>
                <a:lnTo>
                  <a:pt x="993" y="29"/>
                </a:lnTo>
                <a:lnTo>
                  <a:pt x="998" y="25"/>
                </a:lnTo>
                <a:lnTo>
                  <a:pt x="1003" y="21"/>
                </a:lnTo>
                <a:lnTo>
                  <a:pt x="1008" y="18"/>
                </a:lnTo>
                <a:lnTo>
                  <a:pt x="1013" y="16"/>
                </a:lnTo>
                <a:lnTo>
                  <a:pt x="1019" y="14"/>
                </a:lnTo>
                <a:lnTo>
                  <a:pt x="1025" y="13"/>
                </a:lnTo>
                <a:lnTo>
                  <a:pt x="1129" y="0"/>
                </a:lnTo>
                <a:lnTo>
                  <a:pt x="1135" y="0"/>
                </a:lnTo>
                <a:lnTo>
                  <a:pt x="1141" y="0"/>
                </a:lnTo>
                <a:lnTo>
                  <a:pt x="1147" y="1"/>
                </a:lnTo>
                <a:lnTo>
                  <a:pt x="1152" y="3"/>
                </a:lnTo>
                <a:lnTo>
                  <a:pt x="1159" y="5"/>
                </a:lnTo>
                <a:lnTo>
                  <a:pt x="1164" y="8"/>
                </a:lnTo>
                <a:lnTo>
                  <a:pt x="1169" y="12"/>
                </a:lnTo>
                <a:lnTo>
                  <a:pt x="1174" y="16"/>
                </a:lnTo>
                <a:lnTo>
                  <a:pt x="1183" y="26"/>
                </a:lnTo>
                <a:lnTo>
                  <a:pt x="1190" y="38"/>
                </a:lnTo>
                <a:lnTo>
                  <a:pt x="1195" y="51"/>
                </a:lnTo>
                <a:lnTo>
                  <a:pt x="1196" y="58"/>
                </a:lnTo>
                <a:lnTo>
                  <a:pt x="1198" y="65"/>
                </a:lnTo>
                <a:lnTo>
                  <a:pt x="1223" y="186"/>
                </a:lnTo>
                <a:lnTo>
                  <a:pt x="1251" y="187"/>
                </a:lnTo>
                <a:lnTo>
                  <a:pt x="1279" y="189"/>
                </a:lnTo>
                <a:lnTo>
                  <a:pt x="1307" y="191"/>
                </a:lnTo>
                <a:lnTo>
                  <a:pt x="1334" y="195"/>
                </a:lnTo>
                <a:lnTo>
                  <a:pt x="1363" y="199"/>
                </a:lnTo>
                <a:lnTo>
                  <a:pt x="1390" y="204"/>
                </a:lnTo>
                <a:lnTo>
                  <a:pt x="1418" y="210"/>
                </a:lnTo>
                <a:lnTo>
                  <a:pt x="1445" y="216"/>
                </a:lnTo>
                <a:lnTo>
                  <a:pt x="1506" y="112"/>
                </a:lnTo>
                <a:lnTo>
                  <a:pt x="1508" y="105"/>
                </a:lnTo>
                <a:lnTo>
                  <a:pt x="1512" y="98"/>
                </a:lnTo>
                <a:lnTo>
                  <a:pt x="1520" y="87"/>
                </a:lnTo>
                <a:lnTo>
                  <a:pt x="1530" y="77"/>
                </a:lnTo>
                <a:lnTo>
                  <a:pt x="1541" y="70"/>
                </a:lnTo>
                <a:lnTo>
                  <a:pt x="1547" y="67"/>
                </a:lnTo>
                <a:lnTo>
                  <a:pt x="1553" y="65"/>
                </a:lnTo>
                <a:lnTo>
                  <a:pt x="1559" y="63"/>
                </a:lnTo>
                <a:lnTo>
                  <a:pt x="1564" y="62"/>
                </a:lnTo>
                <a:lnTo>
                  <a:pt x="1570" y="62"/>
                </a:lnTo>
                <a:lnTo>
                  <a:pt x="1576" y="63"/>
                </a:lnTo>
                <a:lnTo>
                  <a:pt x="1582" y="64"/>
                </a:lnTo>
                <a:lnTo>
                  <a:pt x="1588" y="66"/>
                </a:lnTo>
                <a:lnTo>
                  <a:pt x="1686" y="104"/>
                </a:lnTo>
                <a:lnTo>
                  <a:pt x="1691" y="106"/>
                </a:lnTo>
                <a:lnTo>
                  <a:pt x="1696" y="109"/>
                </a:lnTo>
                <a:lnTo>
                  <a:pt x="1701" y="113"/>
                </a:lnTo>
                <a:lnTo>
                  <a:pt x="1705" y="117"/>
                </a:lnTo>
                <a:lnTo>
                  <a:pt x="1709" y="122"/>
                </a:lnTo>
                <a:lnTo>
                  <a:pt x="1712" y="127"/>
                </a:lnTo>
                <a:lnTo>
                  <a:pt x="1715" y="133"/>
                </a:lnTo>
                <a:lnTo>
                  <a:pt x="1717" y="138"/>
                </a:lnTo>
                <a:lnTo>
                  <a:pt x="1720" y="151"/>
                </a:lnTo>
                <a:lnTo>
                  <a:pt x="1721" y="165"/>
                </a:lnTo>
                <a:lnTo>
                  <a:pt x="1720" y="179"/>
                </a:lnTo>
                <a:lnTo>
                  <a:pt x="1718" y="186"/>
                </a:lnTo>
                <a:lnTo>
                  <a:pt x="1716" y="193"/>
                </a:lnTo>
                <a:lnTo>
                  <a:pt x="1682" y="310"/>
                </a:lnTo>
                <a:lnTo>
                  <a:pt x="1706" y="324"/>
                </a:lnTo>
                <a:lnTo>
                  <a:pt x="1732" y="339"/>
                </a:lnTo>
                <a:lnTo>
                  <a:pt x="1756" y="355"/>
                </a:lnTo>
                <a:lnTo>
                  <a:pt x="1779" y="372"/>
                </a:lnTo>
                <a:lnTo>
                  <a:pt x="1803" y="389"/>
                </a:lnTo>
                <a:lnTo>
                  <a:pt x="1826" y="407"/>
                </a:lnTo>
                <a:lnTo>
                  <a:pt x="1848" y="426"/>
                </a:lnTo>
                <a:lnTo>
                  <a:pt x="1871" y="446"/>
                </a:lnTo>
                <a:lnTo>
                  <a:pt x="1970" y="382"/>
                </a:lnTo>
                <a:lnTo>
                  <a:pt x="1976" y="377"/>
                </a:lnTo>
                <a:lnTo>
                  <a:pt x="1983" y="373"/>
                </a:lnTo>
                <a:lnTo>
                  <a:pt x="1995" y="367"/>
                </a:lnTo>
                <a:lnTo>
                  <a:pt x="2008" y="363"/>
                </a:lnTo>
                <a:lnTo>
                  <a:pt x="2021" y="362"/>
                </a:lnTo>
                <a:lnTo>
                  <a:pt x="2027" y="362"/>
                </a:lnTo>
                <a:lnTo>
                  <a:pt x="2033" y="362"/>
                </a:lnTo>
                <a:lnTo>
                  <a:pt x="2039" y="364"/>
                </a:lnTo>
                <a:lnTo>
                  <a:pt x="2046" y="366"/>
                </a:lnTo>
                <a:lnTo>
                  <a:pt x="2051" y="368"/>
                </a:lnTo>
                <a:lnTo>
                  <a:pt x="2057" y="371"/>
                </a:lnTo>
                <a:lnTo>
                  <a:pt x="2061" y="375"/>
                </a:lnTo>
                <a:lnTo>
                  <a:pt x="2066" y="379"/>
                </a:lnTo>
                <a:lnTo>
                  <a:pt x="2134" y="457"/>
                </a:lnTo>
                <a:lnTo>
                  <a:pt x="2138" y="462"/>
                </a:lnTo>
                <a:lnTo>
                  <a:pt x="2141" y="467"/>
                </a:lnTo>
                <a:lnTo>
                  <a:pt x="2144" y="472"/>
                </a:lnTo>
                <a:lnTo>
                  <a:pt x="2146" y="478"/>
                </a:lnTo>
                <a:lnTo>
                  <a:pt x="2147" y="485"/>
                </a:lnTo>
                <a:lnTo>
                  <a:pt x="2147" y="491"/>
                </a:lnTo>
                <a:lnTo>
                  <a:pt x="2147" y="497"/>
                </a:lnTo>
                <a:lnTo>
                  <a:pt x="2147" y="504"/>
                </a:lnTo>
                <a:lnTo>
                  <a:pt x="2144" y="516"/>
                </a:lnTo>
                <a:lnTo>
                  <a:pt x="2138" y="528"/>
                </a:lnTo>
                <a:lnTo>
                  <a:pt x="2130" y="540"/>
                </a:lnTo>
                <a:lnTo>
                  <a:pt x="2126" y="546"/>
                </a:lnTo>
                <a:lnTo>
                  <a:pt x="2120" y="551"/>
                </a:lnTo>
                <a:lnTo>
                  <a:pt x="2035" y="639"/>
                </a:lnTo>
                <a:lnTo>
                  <a:pt x="2052" y="663"/>
                </a:lnTo>
                <a:lnTo>
                  <a:pt x="2066" y="688"/>
                </a:lnTo>
                <a:lnTo>
                  <a:pt x="2080" y="713"/>
                </a:lnTo>
                <a:lnTo>
                  <a:pt x="2093" y="739"/>
                </a:lnTo>
                <a:lnTo>
                  <a:pt x="2105" y="764"/>
                </a:lnTo>
                <a:lnTo>
                  <a:pt x="2118" y="790"/>
                </a:lnTo>
                <a:lnTo>
                  <a:pt x="2128" y="816"/>
                </a:lnTo>
                <a:lnTo>
                  <a:pt x="2138" y="842"/>
                </a:lnTo>
                <a:lnTo>
                  <a:pt x="2244" y="830"/>
                </a:lnTo>
                <a:lnTo>
                  <a:pt x="2252" y="828"/>
                </a:lnTo>
                <a:lnTo>
                  <a:pt x="2259" y="827"/>
                </a:lnTo>
                <a:lnTo>
                  <a:pt x="2273" y="827"/>
                </a:lnTo>
                <a:lnTo>
                  <a:pt x="2286" y="829"/>
                </a:lnTo>
                <a:lnTo>
                  <a:pt x="2298" y="833"/>
                </a:lnTo>
                <a:lnTo>
                  <a:pt x="2305" y="836"/>
                </a:lnTo>
                <a:lnTo>
                  <a:pt x="2310" y="840"/>
                </a:lnTo>
                <a:lnTo>
                  <a:pt x="2315" y="843"/>
                </a:lnTo>
                <a:lnTo>
                  <a:pt x="2319" y="848"/>
                </a:lnTo>
                <a:lnTo>
                  <a:pt x="2323" y="852"/>
                </a:lnTo>
                <a:lnTo>
                  <a:pt x="2326" y="857"/>
                </a:lnTo>
                <a:lnTo>
                  <a:pt x="2329" y="864"/>
                </a:lnTo>
                <a:lnTo>
                  <a:pt x="2331" y="870"/>
                </a:lnTo>
                <a:lnTo>
                  <a:pt x="2358" y="969"/>
                </a:lnTo>
                <a:lnTo>
                  <a:pt x="2359" y="975"/>
                </a:lnTo>
                <a:lnTo>
                  <a:pt x="2360" y="981"/>
                </a:lnTo>
                <a:lnTo>
                  <a:pt x="2360" y="987"/>
                </a:lnTo>
                <a:lnTo>
                  <a:pt x="2359" y="994"/>
                </a:lnTo>
                <a:lnTo>
                  <a:pt x="2357" y="1000"/>
                </a:lnTo>
                <a:lnTo>
                  <a:pt x="2355" y="1006"/>
                </a:lnTo>
                <a:lnTo>
                  <a:pt x="2353" y="1011"/>
                </a:lnTo>
                <a:lnTo>
                  <a:pt x="2349" y="1016"/>
                </a:lnTo>
                <a:lnTo>
                  <a:pt x="2341" y="1026"/>
                </a:lnTo>
                <a:lnTo>
                  <a:pt x="2331" y="1035"/>
                </a:lnTo>
                <a:lnTo>
                  <a:pt x="2319" y="1042"/>
                </a:lnTo>
                <a:lnTo>
                  <a:pt x="2312" y="1045"/>
                </a:lnTo>
                <a:lnTo>
                  <a:pt x="2305" y="1047"/>
                </a:lnTo>
                <a:lnTo>
                  <a:pt x="2194" y="1088"/>
                </a:lnTo>
                <a:lnTo>
                  <a:pt x="2197" y="1116"/>
                </a:lnTo>
                <a:lnTo>
                  <a:pt x="2198" y="1145"/>
                </a:lnTo>
                <a:lnTo>
                  <a:pt x="2199" y="1172"/>
                </a:lnTo>
                <a:lnTo>
                  <a:pt x="2199" y="1201"/>
                </a:lnTo>
                <a:lnTo>
                  <a:pt x="2198" y="1228"/>
                </a:lnTo>
                <a:lnTo>
                  <a:pt x="2197" y="1257"/>
                </a:lnTo>
                <a:lnTo>
                  <a:pt x="2194" y="1285"/>
                </a:lnTo>
                <a:lnTo>
                  <a:pt x="2191" y="1313"/>
                </a:lnTo>
                <a:lnTo>
                  <a:pt x="2303" y="1352"/>
                </a:lnTo>
                <a:lnTo>
                  <a:pt x="2310" y="1354"/>
                </a:lnTo>
                <a:lnTo>
                  <a:pt x="2317" y="1356"/>
                </a:lnTo>
                <a:lnTo>
                  <a:pt x="2330" y="1362"/>
                </a:lnTo>
                <a:lnTo>
                  <a:pt x="2341" y="1370"/>
                </a:lnTo>
                <a:lnTo>
                  <a:pt x="2350" y="1380"/>
                </a:lnTo>
                <a:lnTo>
                  <a:pt x="2354" y="1385"/>
                </a:lnTo>
                <a:lnTo>
                  <a:pt x="2357" y="1390"/>
                </a:lnTo>
                <a:lnTo>
                  <a:pt x="2359" y="1396"/>
                </a:lnTo>
                <a:lnTo>
                  <a:pt x="2361" y="1401"/>
                </a:lnTo>
                <a:lnTo>
                  <a:pt x="2364" y="1407"/>
                </a:lnTo>
                <a:lnTo>
                  <a:pt x="2364" y="1413"/>
                </a:lnTo>
                <a:lnTo>
                  <a:pt x="2364" y="1419"/>
                </a:lnTo>
                <a:lnTo>
                  <a:pt x="2364" y="1425"/>
                </a:lnTo>
                <a:lnTo>
                  <a:pt x="2344" y="1528"/>
                </a:lnTo>
                <a:lnTo>
                  <a:pt x="2342" y="1534"/>
                </a:lnTo>
                <a:lnTo>
                  <a:pt x="2340" y="1539"/>
                </a:lnTo>
                <a:lnTo>
                  <a:pt x="2337" y="1545"/>
                </a:lnTo>
                <a:lnTo>
                  <a:pt x="2334" y="1550"/>
                </a:lnTo>
                <a:lnTo>
                  <a:pt x="2330" y="1554"/>
                </a:lnTo>
                <a:lnTo>
                  <a:pt x="2326" y="1558"/>
                </a:lnTo>
                <a:lnTo>
                  <a:pt x="2321" y="1563"/>
                </a:lnTo>
                <a:lnTo>
                  <a:pt x="2315" y="1566"/>
                </a:lnTo>
                <a:lnTo>
                  <a:pt x="2304" y="1572"/>
                </a:lnTo>
                <a:lnTo>
                  <a:pt x="2290" y="1575"/>
                </a:lnTo>
                <a:lnTo>
                  <a:pt x="2276" y="1576"/>
                </a:lnTo>
                <a:lnTo>
                  <a:pt x="2269" y="1575"/>
                </a:lnTo>
                <a:lnTo>
                  <a:pt x="2261" y="1574"/>
                </a:lnTo>
                <a:lnTo>
                  <a:pt x="2127" y="1560"/>
                </a:lnTo>
                <a:lnTo>
                  <a:pt x="2117" y="1585"/>
                </a:lnTo>
                <a:lnTo>
                  <a:pt x="2105" y="1609"/>
                </a:lnTo>
                <a:lnTo>
                  <a:pt x="2093" y="1634"/>
                </a:lnTo>
                <a:lnTo>
                  <a:pt x="2081" y="1658"/>
                </a:lnTo>
                <a:lnTo>
                  <a:pt x="2068" y="1682"/>
                </a:lnTo>
                <a:lnTo>
                  <a:pt x="2055" y="1706"/>
                </a:lnTo>
                <a:lnTo>
                  <a:pt x="2039" y="1729"/>
                </a:lnTo>
                <a:lnTo>
                  <a:pt x="2024" y="1751"/>
                </a:lnTo>
                <a:lnTo>
                  <a:pt x="2030" y="1757"/>
                </a:lnTo>
                <a:lnTo>
                  <a:pt x="2101" y="1858"/>
                </a:lnTo>
                <a:lnTo>
                  <a:pt x="2106" y="1863"/>
                </a:lnTo>
                <a:lnTo>
                  <a:pt x="2111" y="1869"/>
                </a:lnTo>
                <a:lnTo>
                  <a:pt x="2118" y="1882"/>
                </a:lnTo>
                <a:lnTo>
                  <a:pt x="2122" y="1895"/>
                </a:lnTo>
                <a:lnTo>
                  <a:pt x="2125" y="1908"/>
                </a:lnTo>
                <a:lnTo>
                  <a:pt x="2125" y="1914"/>
                </a:lnTo>
                <a:lnTo>
                  <a:pt x="2124" y="1920"/>
                </a:lnTo>
                <a:lnTo>
                  <a:pt x="2123" y="1926"/>
                </a:lnTo>
                <a:lnTo>
                  <a:pt x="2122" y="1932"/>
                </a:lnTo>
                <a:lnTo>
                  <a:pt x="2119" y="1937"/>
                </a:lnTo>
                <a:lnTo>
                  <a:pt x="2116" y="1944"/>
                </a:lnTo>
                <a:lnTo>
                  <a:pt x="2113" y="1949"/>
                </a:lnTo>
                <a:lnTo>
                  <a:pt x="2109" y="1953"/>
                </a:lnTo>
                <a:lnTo>
                  <a:pt x="2033" y="2025"/>
                </a:lnTo>
                <a:lnTo>
                  <a:pt x="2028" y="2029"/>
                </a:lnTo>
                <a:lnTo>
                  <a:pt x="2023" y="2032"/>
                </a:lnTo>
                <a:lnTo>
                  <a:pt x="2018" y="2035"/>
                </a:lnTo>
                <a:lnTo>
                  <a:pt x="2012" y="2037"/>
                </a:lnTo>
                <a:lnTo>
                  <a:pt x="2006" y="2039"/>
                </a:lnTo>
                <a:lnTo>
                  <a:pt x="2000" y="2039"/>
                </a:lnTo>
                <a:lnTo>
                  <a:pt x="1994" y="2040"/>
                </a:lnTo>
                <a:lnTo>
                  <a:pt x="1988" y="2039"/>
                </a:lnTo>
                <a:lnTo>
                  <a:pt x="1974" y="2037"/>
                </a:lnTo>
                <a:lnTo>
                  <a:pt x="1962" y="2032"/>
                </a:lnTo>
                <a:lnTo>
                  <a:pt x="1950" y="2024"/>
                </a:lnTo>
                <a:lnTo>
                  <a:pt x="1944" y="2020"/>
                </a:lnTo>
                <a:lnTo>
                  <a:pt x="1939" y="2015"/>
                </a:lnTo>
                <a:lnTo>
                  <a:pt x="1856" y="1941"/>
                </a:lnTo>
                <a:lnTo>
                  <a:pt x="1832" y="1961"/>
                </a:lnTo>
                <a:lnTo>
                  <a:pt x="1810" y="1979"/>
                </a:lnTo>
                <a:lnTo>
                  <a:pt x="1787" y="1995"/>
                </a:lnTo>
                <a:lnTo>
                  <a:pt x="1765" y="2012"/>
                </a:lnTo>
                <a:lnTo>
                  <a:pt x="1742" y="2028"/>
                </a:lnTo>
                <a:lnTo>
                  <a:pt x="1718" y="2042"/>
                </a:lnTo>
                <a:lnTo>
                  <a:pt x="1695" y="2056"/>
                </a:lnTo>
                <a:lnTo>
                  <a:pt x="1671" y="2069"/>
                </a:lnTo>
                <a:lnTo>
                  <a:pt x="1646" y="2082"/>
                </a:lnTo>
                <a:lnTo>
                  <a:pt x="1680" y="2178"/>
                </a:lnTo>
                <a:lnTo>
                  <a:pt x="1683" y="2185"/>
                </a:lnTo>
                <a:lnTo>
                  <a:pt x="1686" y="2191"/>
                </a:lnTo>
                <a:lnTo>
                  <a:pt x="1689" y="2206"/>
                </a:lnTo>
                <a:lnTo>
                  <a:pt x="1690" y="2219"/>
                </a:lnTo>
                <a:lnTo>
                  <a:pt x="1688" y="2232"/>
                </a:lnTo>
                <a:lnTo>
                  <a:pt x="1687" y="2238"/>
                </a:lnTo>
                <a:lnTo>
                  <a:pt x="1685" y="2244"/>
                </a:lnTo>
                <a:lnTo>
                  <a:pt x="1682" y="2249"/>
                </a:lnTo>
                <a:lnTo>
                  <a:pt x="1679" y="2255"/>
                </a:lnTo>
                <a:lnTo>
                  <a:pt x="1675" y="2259"/>
                </a:lnTo>
                <a:lnTo>
                  <a:pt x="1671" y="2265"/>
                </a:lnTo>
                <a:lnTo>
                  <a:pt x="1666" y="2268"/>
                </a:lnTo>
                <a:lnTo>
                  <a:pt x="1660" y="2272"/>
                </a:lnTo>
                <a:lnTo>
                  <a:pt x="1569" y="2320"/>
                </a:lnTo>
                <a:lnTo>
                  <a:pt x="1563" y="2322"/>
                </a:lnTo>
                <a:lnTo>
                  <a:pt x="1557" y="2324"/>
                </a:lnTo>
                <a:lnTo>
                  <a:pt x="1551" y="2326"/>
                </a:lnTo>
                <a:lnTo>
                  <a:pt x="1545" y="2326"/>
                </a:lnTo>
                <a:lnTo>
                  <a:pt x="1539" y="2326"/>
                </a:lnTo>
                <a:lnTo>
                  <a:pt x="1532" y="2324"/>
                </a:lnTo>
                <a:lnTo>
                  <a:pt x="1526" y="2323"/>
                </a:lnTo>
                <a:lnTo>
                  <a:pt x="1520" y="2321"/>
                </a:lnTo>
                <a:lnTo>
                  <a:pt x="1509" y="2315"/>
                </a:lnTo>
                <a:lnTo>
                  <a:pt x="1498" y="2307"/>
                </a:lnTo>
                <a:lnTo>
                  <a:pt x="1489" y="2297"/>
                </a:lnTo>
                <a:lnTo>
                  <a:pt x="1485" y="2291"/>
                </a:lnTo>
                <a:lnTo>
                  <a:pt x="1481" y="2284"/>
                </a:lnTo>
                <a:lnTo>
                  <a:pt x="1406" y="2168"/>
                </a:lnTo>
                <a:lnTo>
                  <a:pt x="1405" y="2166"/>
                </a:lnTo>
                <a:lnTo>
                  <a:pt x="1379" y="2172"/>
                </a:lnTo>
                <a:lnTo>
                  <a:pt x="1352" y="2176"/>
                </a:lnTo>
                <a:lnTo>
                  <a:pt x="1325" y="2180"/>
                </a:lnTo>
                <a:lnTo>
                  <a:pt x="1298" y="2183"/>
                </a:lnTo>
                <a:lnTo>
                  <a:pt x="1270" y="2185"/>
                </a:lnTo>
                <a:lnTo>
                  <a:pt x="1244" y="2187"/>
                </a:lnTo>
                <a:lnTo>
                  <a:pt x="1216" y="2188"/>
                </a:lnTo>
                <a:lnTo>
                  <a:pt x="1189" y="2188"/>
                </a:lnTo>
                <a:lnTo>
                  <a:pt x="1158" y="2296"/>
                </a:lnTo>
                <a:lnTo>
                  <a:pt x="1157" y="2304"/>
                </a:lnTo>
                <a:lnTo>
                  <a:pt x="1155" y="2311"/>
                </a:lnTo>
                <a:lnTo>
                  <a:pt x="1149" y="2323"/>
                </a:lnTo>
                <a:lnTo>
                  <a:pt x="1142" y="2336"/>
                </a:lnTo>
                <a:lnTo>
                  <a:pt x="1133" y="2345"/>
                </a:lnTo>
                <a:lnTo>
                  <a:pt x="1128" y="2349"/>
                </a:lnTo>
                <a:lnTo>
                  <a:pt x="1123" y="2353"/>
                </a:lnTo>
                <a:lnTo>
                  <a:pt x="1118" y="2356"/>
                </a:lnTo>
                <a:lnTo>
                  <a:pt x="1112" y="2358"/>
                </a:lnTo>
                <a:lnTo>
                  <a:pt x="1107" y="2360"/>
                </a:lnTo>
                <a:lnTo>
                  <a:pt x="1101" y="2361"/>
                </a:lnTo>
                <a:lnTo>
                  <a:pt x="1095" y="2361"/>
                </a:lnTo>
                <a:lnTo>
                  <a:pt x="1087" y="2361"/>
                </a:lnTo>
                <a:lnTo>
                  <a:pt x="985" y="2348"/>
                </a:lnTo>
                <a:lnTo>
                  <a:pt x="979" y="2346"/>
                </a:lnTo>
                <a:lnTo>
                  <a:pt x="973" y="2345"/>
                </a:lnTo>
                <a:lnTo>
                  <a:pt x="968" y="2342"/>
                </a:lnTo>
                <a:lnTo>
                  <a:pt x="963" y="2339"/>
                </a:lnTo>
                <a:lnTo>
                  <a:pt x="957" y="2335"/>
                </a:lnTo>
                <a:lnTo>
                  <a:pt x="952" y="2331"/>
                </a:lnTo>
                <a:lnTo>
                  <a:pt x="948" y="2326"/>
                </a:lnTo>
                <a:lnTo>
                  <a:pt x="945" y="2320"/>
                </a:lnTo>
                <a:lnTo>
                  <a:pt x="939" y="2309"/>
                </a:lnTo>
                <a:lnTo>
                  <a:pt x="935" y="2296"/>
                </a:lnTo>
                <a:lnTo>
                  <a:pt x="933" y="2282"/>
                </a:lnTo>
                <a:lnTo>
                  <a:pt x="933" y="2275"/>
                </a:lnTo>
                <a:lnTo>
                  <a:pt x="934" y="2268"/>
                </a:lnTo>
                <a:lnTo>
                  <a:pt x="939" y="2154"/>
                </a:lnTo>
                <a:lnTo>
                  <a:pt x="913" y="2147"/>
                </a:lnTo>
                <a:lnTo>
                  <a:pt x="885" y="2139"/>
                </a:lnTo>
                <a:lnTo>
                  <a:pt x="859" y="2129"/>
                </a:lnTo>
                <a:lnTo>
                  <a:pt x="832" y="2119"/>
                </a:lnTo>
                <a:lnTo>
                  <a:pt x="806" y="2109"/>
                </a:lnTo>
                <a:lnTo>
                  <a:pt x="781" y="2097"/>
                </a:lnTo>
                <a:lnTo>
                  <a:pt x="754" y="2085"/>
                </a:lnTo>
                <a:lnTo>
                  <a:pt x="729" y="2073"/>
                </a:lnTo>
                <a:lnTo>
                  <a:pt x="639" y="2155"/>
                </a:lnTo>
                <a:lnTo>
                  <a:pt x="635" y="2161"/>
                </a:lnTo>
                <a:lnTo>
                  <a:pt x="629" y="2166"/>
                </a:lnTo>
                <a:lnTo>
                  <a:pt x="618" y="2174"/>
                </a:lnTo>
                <a:lnTo>
                  <a:pt x="606" y="2180"/>
                </a:lnTo>
                <a:lnTo>
                  <a:pt x="594" y="2184"/>
                </a:lnTo>
                <a:lnTo>
                  <a:pt x="588" y="2185"/>
                </a:lnTo>
                <a:lnTo>
                  <a:pt x="582" y="2185"/>
                </a:lnTo>
                <a:lnTo>
                  <a:pt x="575" y="2185"/>
                </a:lnTo>
                <a:lnTo>
                  <a:pt x="569" y="2184"/>
                </a:lnTo>
                <a:lnTo>
                  <a:pt x="563" y="2182"/>
                </a:lnTo>
                <a:lnTo>
                  <a:pt x="557" y="2180"/>
                </a:lnTo>
                <a:lnTo>
                  <a:pt x="552" y="2177"/>
                </a:lnTo>
                <a:lnTo>
                  <a:pt x="547" y="2174"/>
                </a:lnTo>
                <a:lnTo>
                  <a:pt x="466" y="2109"/>
                </a:lnTo>
                <a:lnTo>
                  <a:pt x="461" y="2105"/>
                </a:lnTo>
                <a:lnTo>
                  <a:pt x="457" y="2101"/>
                </a:lnTo>
                <a:lnTo>
                  <a:pt x="454" y="2096"/>
                </a:lnTo>
                <a:lnTo>
                  <a:pt x="450" y="2090"/>
                </a:lnTo>
                <a:lnTo>
                  <a:pt x="448" y="2085"/>
                </a:lnTo>
                <a:lnTo>
                  <a:pt x="446" y="2079"/>
                </a:lnTo>
                <a:lnTo>
                  <a:pt x="445" y="2073"/>
                </a:lnTo>
                <a:lnTo>
                  <a:pt x="445" y="2066"/>
                </a:lnTo>
                <a:lnTo>
                  <a:pt x="446" y="2053"/>
                </a:lnTo>
                <a:lnTo>
                  <a:pt x="449" y="2040"/>
                </a:lnTo>
                <a:lnTo>
                  <a:pt x="455" y="2027"/>
                </a:lnTo>
                <a:lnTo>
                  <a:pt x="459" y="2021"/>
                </a:lnTo>
                <a:lnTo>
                  <a:pt x="463" y="2015"/>
                </a:lnTo>
                <a:lnTo>
                  <a:pt x="523" y="1926"/>
                </a:lnTo>
                <a:lnTo>
                  <a:pt x="496" y="1902"/>
                </a:lnTo>
                <a:lnTo>
                  <a:pt x="471" y="1875"/>
                </a:lnTo>
                <a:lnTo>
                  <a:pt x="446" y="1849"/>
                </a:lnTo>
                <a:lnTo>
                  <a:pt x="423" y="1822"/>
                </a:lnTo>
                <a:lnTo>
                  <a:pt x="395" y="1786"/>
                </a:lnTo>
                <a:lnTo>
                  <a:pt x="369" y="1749"/>
                </a:lnTo>
                <a:lnTo>
                  <a:pt x="274" y="1793"/>
                </a:lnTo>
                <a:lnTo>
                  <a:pt x="268" y="1797"/>
                </a:lnTo>
                <a:lnTo>
                  <a:pt x="260" y="1801"/>
                </a:lnTo>
                <a:lnTo>
                  <a:pt x="247" y="1805"/>
                </a:lnTo>
                <a:lnTo>
                  <a:pt x="234" y="1807"/>
                </a:lnTo>
                <a:lnTo>
                  <a:pt x="221" y="1807"/>
                </a:lnTo>
                <a:lnTo>
                  <a:pt x="215" y="1806"/>
                </a:lnTo>
                <a:lnTo>
                  <a:pt x="209" y="1805"/>
                </a:lnTo>
                <a:lnTo>
                  <a:pt x="203" y="1803"/>
                </a:lnTo>
                <a:lnTo>
                  <a:pt x="197" y="1800"/>
                </a:lnTo>
                <a:lnTo>
                  <a:pt x="192" y="1797"/>
                </a:lnTo>
                <a:lnTo>
                  <a:pt x="187" y="1793"/>
                </a:lnTo>
                <a:lnTo>
                  <a:pt x="183" y="1789"/>
                </a:lnTo>
                <a:lnTo>
                  <a:pt x="179" y="1784"/>
                </a:lnTo>
                <a:lnTo>
                  <a:pt x="121" y="1698"/>
                </a:lnTo>
                <a:lnTo>
                  <a:pt x="118" y="1693"/>
                </a:lnTo>
                <a:lnTo>
                  <a:pt x="116" y="1686"/>
                </a:lnTo>
                <a:lnTo>
                  <a:pt x="114" y="1680"/>
                </a:lnTo>
                <a:lnTo>
                  <a:pt x="113" y="1674"/>
                </a:lnTo>
                <a:lnTo>
                  <a:pt x="112" y="1668"/>
                </a:lnTo>
                <a:lnTo>
                  <a:pt x="113" y="1662"/>
                </a:lnTo>
                <a:lnTo>
                  <a:pt x="113" y="1656"/>
                </a:lnTo>
                <a:lnTo>
                  <a:pt x="115" y="1650"/>
                </a:lnTo>
                <a:lnTo>
                  <a:pt x="120" y="1638"/>
                </a:lnTo>
                <a:lnTo>
                  <a:pt x="127" y="1627"/>
                </a:lnTo>
                <a:lnTo>
                  <a:pt x="137" y="1615"/>
                </a:lnTo>
                <a:lnTo>
                  <a:pt x="142" y="1611"/>
                </a:lnTo>
                <a:lnTo>
                  <a:pt x="148" y="1606"/>
                </a:lnTo>
                <a:lnTo>
                  <a:pt x="253" y="1522"/>
                </a:lnTo>
                <a:lnTo>
                  <a:pt x="245" y="1495"/>
                </a:lnTo>
                <a:lnTo>
                  <a:pt x="237" y="1469"/>
                </a:lnTo>
                <a:lnTo>
                  <a:pt x="229" y="1443"/>
                </a:lnTo>
                <a:lnTo>
                  <a:pt x="223" y="1416"/>
                </a:lnTo>
                <a:lnTo>
                  <a:pt x="217" y="1390"/>
                </a:lnTo>
                <a:lnTo>
                  <a:pt x="212" y="1362"/>
                </a:lnTo>
                <a:lnTo>
                  <a:pt x="208" y="1336"/>
                </a:lnTo>
                <a:lnTo>
                  <a:pt x="204" y="1309"/>
                </a:lnTo>
                <a:lnTo>
                  <a:pt x="197" y="1310"/>
                </a:lnTo>
                <a:lnTo>
                  <a:pt x="191" y="1310"/>
                </a:lnTo>
                <a:lnTo>
                  <a:pt x="70" y="1284"/>
                </a:lnTo>
                <a:lnTo>
                  <a:pt x="62" y="1283"/>
                </a:lnTo>
                <a:lnTo>
                  <a:pt x="55" y="1282"/>
                </a:lnTo>
                <a:lnTo>
                  <a:pt x="42" y="1278"/>
                </a:lnTo>
                <a:lnTo>
                  <a:pt x="30" y="1272"/>
                </a:lnTo>
                <a:lnTo>
                  <a:pt x="20" y="1264"/>
                </a:lnTo>
                <a:lnTo>
                  <a:pt x="16" y="1260"/>
                </a:lnTo>
                <a:lnTo>
                  <a:pt x="12" y="1255"/>
                </a:lnTo>
                <a:lnTo>
                  <a:pt x="7" y="1250"/>
                </a:lnTo>
                <a:lnTo>
                  <a:pt x="5" y="1243"/>
                </a:lnTo>
                <a:lnTo>
                  <a:pt x="2" y="1238"/>
                </a:lnTo>
                <a:lnTo>
                  <a:pt x="1" y="1232"/>
                </a:lnTo>
                <a:lnTo>
                  <a:pt x="0" y="1226"/>
                </a:lnTo>
                <a:lnTo>
                  <a:pt x="0" y="1220"/>
                </a:lnTo>
                <a:lnTo>
                  <a:pt x="5" y="1116"/>
                </a:lnTo>
                <a:lnTo>
                  <a:pt x="6" y="1109"/>
                </a:lnTo>
                <a:lnTo>
                  <a:pt x="7" y="1104"/>
                </a:lnTo>
                <a:lnTo>
                  <a:pt x="11" y="1098"/>
                </a:lnTo>
                <a:lnTo>
                  <a:pt x="13" y="1093"/>
                </a:lnTo>
                <a:lnTo>
                  <a:pt x="16" y="1087"/>
                </a:lnTo>
                <a:lnTo>
                  <a:pt x="20" y="1083"/>
                </a:lnTo>
                <a:lnTo>
                  <a:pt x="25" y="1078"/>
                </a:lnTo>
                <a:lnTo>
                  <a:pt x="30" y="1074"/>
                </a:lnTo>
                <a:lnTo>
                  <a:pt x="40" y="1068"/>
                </a:lnTo>
                <a:lnTo>
                  <a:pt x="53" y="1063"/>
                </a:lnTo>
                <a:lnTo>
                  <a:pt x="67" y="1060"/>
                </a:lnTo>
                <a:lnTo>
                  <a:pt x="75" y="1059"/>
                </a:lnTo>
                <a:lnTo>
                  <a:pt x="82" y="1059"/>
                </a:lnTo>
                <a:lnTo>
                  <a:pt x="205" y="1056"/>
                </a:lnTo>
                <a:lnTo>
                  <a:pt x="210" y="1025"/>
                </a:lnTo>
                <a:lnTo>
                  <a:pt x="215" y="996"/>
                </a:lnTo>
                <a:lnTo>
                  <a:pt x="221" y="966"/>
                </a:lnTo>
                <a:lnTo>
                  <a:pt x="228" y="938"/>
                </a:lnTo>
                <a:lnTo>
                  <a:pt x="236" y="908"/>
                </a:lnTo>
                <a:lnTo>
                  <a:pt x="244" y="880"/>
                </a:lnTo>
                <a:lnTo>
                  <a:pt x="254" y="851"/>
                </a:lnTo>
                <a:lnTo>
                  <a:pt x="265" y="823"/>
                </a:lnTo>
                <a:lnTo>
                  <a:pt x="185" y="758"/>
                </a:lnTo>
                <a:lnTo>
                  <a:pt x="179" y="754"/>
                </a:lnTo>
                <a:lnTo>
                  <a:pt x="173" y="750"/>
                </a:lnTo>
                <a:lnTo>
                  <a:pt x="163" y="740"/>
                </a:lnTo>
                <a:lnTo>
                  <a:pt x="155" y="728"/>
                </a:lnTo>
                <a:lnTo>
                  <a:pt x="150" y="716"/>
                </a:lnTo>
                <a:lnTo>
                  <a:pt x="148" y="710"/>
                </a:lnTo>
                <a:lnTo>
                  <a:pt x="147" y="704"/>
                </a:lnTo>
                <a:lnTo>
                  <a:pt x="146" y="698"/>
                </a:lnTo>
                <a:lnTo>
                  <a:pt x="146" y="692"/>
                </a:lnTo>
                <a:lnTo>
                  <a:pt x="147" y="686"/>
                </a:lnTo>
                <a:lnTo>
                  <a:pt x="148" y="680"/>
                </a:lnTo>
                <a:lnTo>
                  <a:pt x="150" y="675"/>
                </a:lnTo>
                <a:lnTo>
                  <a:pt x="153" y="668"/>
                </a:lnTo>
                <a:lnTo>
                  <a:pt x="206" y="579"/>
                </a:lnTo>
                <a:lnTo>
                  <a:pt x="209" y="574"/>
                </a:lnTo>
                <a:lnTo>
                  <a:pt x="213" y="569"/>
                </a:lnTo>
                <a:lnTo>
                  <a:pt x="217" y="565"/>
                </a:lnTo>
                <a:lnTo>
                  <a:pt x="222" y="562"/>
                </a:lnTo>
                <a:lnTo>
                  <a:pt x="228" y="559"/>
                </a:lnTo>
                <a:lnTo>
                  <a:pt x="233" y="556"/>
                </a:lnTo>
                <a:lnTo>
                  <a:pt x="239" y="554"/>
                </a:lnTo>
                <a:lnTo>
                  <a:pt x="245" y="553"/>
                </a:lnTo>
                <a:lnTo>
                  <a:pt x="258" y="552"/>
                </a:lnTo>
                <a:lnTo>
                  <a:pt x="272" y="553"/>
                </a:lnTo>
                <a:lnTo>
                  <a:pt x="286" y="557"/>
                </a:lnTo>
                <a:lnTo>
                  <a:pt x="292" y="560"/>
                </a:lnTo>
                <a:lnTo>
                  <a:pt x="299" y="563"/>
                </a:lnTo>
                <a:lnTo>
                  <a:pt x="383" y="603"/>
                </a:lnTo>
                <a:lnTo>
                  <a:pt x="402" y="579"/>
                </a:lnTo>
                <a:lnTo>
                  <a:pt x="420" y="556"/>
                </a:lnTo>
                <a:lnTo>
                  <a:pt x="439" y="532"/>
                </a:lnTo>
                <a:lnTo>
                  <a:pt x="461" y="509"/>
                </a:lnTo>
                <a:lnTo>
                  <a:pt x="481" y="487"/>
                </a:lnTo>
                <a:lnTo>
                  <a:pt x="503" y="465"/>
                </a:lnTo>
                <a:lnTo>
                  <a:pt x="527" y="444"/>
                </a:lnTo>
                <a:lnTo>
                  <a:pt x="550" y="423"/>
                </a:lnTo>
                <a:lnTo>
                  <a:pt x="496" y="339"/>
                </a:lnTo>
                <a:lnTo>
                  <a:pt x="492" y="334"/>
                </a:lnTo>
                <a:lnTo>
                  <a:pt x="487" y="328"/>
                </a:lnTo>
                <a:lnTo>
                  <a:pt x="481" y="315"/>
                </a:lnTo>
                <a:lnTo>
                  <a:pt x="477" y="303"/>
                </a:lnTo>
                <a:lnTo>
                  <a:pt x="476" y="289"/>
                </a:lnTo>
                <a:lnTo>
                  <a:pt x="476" y="283"/>
                </a:lnTo>
                <a:lnTo>
                  <a:pt x="476" y="276"/>
                </a:lnTo>
                <a:lnTo>
                  <a:pt x="478" y="270"/>
                </a:lnTo>
                <a:lnTo>
                  <a:pt x="480" y="265"/>
                </a:lnTo>
                <a:lnTo>
                  <a:pt x="482" y="259"/>
                </a:lnTo>
                <a:lnTo>
                  <a:pt x="485" y="254"/>
                </a:lnTo>
                <a:lnTo>
                  <a:pt x="489" y="249"/>
                </a:lnTo>
                <a:lnTo>
                  <a:pt x="493" y="245"/>
                </a:lnTo>
                <a:lnTo>
                  <a:pt x="571" y="176"/>
                </a:lnTo>
                <a:lnTo>
                  <a:pt x="575" y="172"/>
                </a:lnTo>
                <a:lnTo>
                  <a:pt x="581" y="169"/>
                </a:lnTo>
                <a:lnTo>
                  <a:pt x="587" y="167"/>
                </a:lnTo>
                <a:lnTo>
                  <a:pt x="593" y="165"/>
                </a:lnTo>
                <a:lnTo>
                  <a:pt x="599" y="162"/>
                </a:lnTo>
                <a:lnTo>
                  <a:pt x="605" y="162"/>
                </a:lnTo>
                <a:lnTo>
                  <a:pt x="611" y="162"/>
                </a:lnTo>
                <a:lnTo>
                  <a:pt x="617" y="162"/>
                </a:lnTo>
                <a:lnTo>
                  <a:pt x="630" y="167"/>
                </a:lnTo>
                <a:lnTo>
                  <a:pt x="642" y="172"/>
                </a:lnTo>
                <a:lnTo>
                  <a:pt x="654" y="180"/>
                </a:lnTo>
                <a:lnTo>
                  <a:pt x="660" y="184"/>
                </a:lnTo>
                <a:lnTo>
                  <a:pt x="665" y="190"/>
                </a:lnTo>
                <a:close/>
                <a:moveTo>
                  <a:pt x="1034" y="997"/>
                </a:moveTo>
                <a:lnTo>
                  <a:pt x="1034" y="997"/>
                </a:lnTo>
                <a:lnTo>
                  <a:pt x="1024" y="1006"/>
                </a:lnTo>
                <a:lnTo>
                  <a:pt x="1014" y="1015"/>
                </a:lnTo>
                <a:lnTo>
                  <a:pt x="1006" y="1024"/>
                </a:lnTo>
                <a:lnTo>
                  <a:pt x="997" y="1034"/>
                </a:lnTo>
                <a:lnTo>
                  <a:pt x="990" y="1043"/>
                </a:lnTo>
                <a:lnTo>
                  <a:pt x="983" y="1055"/>
                </a:lnTo>
                <a:lnTo>
                  <a:pt x="976" y="1065"/>
                </a:lnTo>
                <a:lnTo>
                  <a:pt x="970" y="1076"/>
                </a:lnTo>
                <a:lnTo>
                  <a:pt x="959" y="1098"/>
                </a:lnTo>
                <a:lnTo>
                  <a:pt x="951" y="1122"/>
                </a:lnTo>
                <a:lnTo>
                  <a:pt x="945" y="1145"/>
                </a:lnTo>
                <a:lnTo>
                  <a:pt x="942" y="1169"/>
                </a:lnTo>
                <a:lnTo>
                  <a:pt x="940" y="1194"/>
                </a:lnTo>
                <a:lnTo>
                  <a:pt x="941" y="1218"/>
                </a:lnTo>
                <a:lnTo>
                  <a:pt x="945" y="1242"/>
                </a:lnTo>
                <a:lnTo>
                  <a:pt x="951" y="1267"/>
                </a:lnTo>
                <a:lnTo>
                  <a:pt x="954" y="1279"/>
                </a:lnTo>
                <a:lnTo>
                  <a:pt x="959" y="1290"/>
                </a:lnTo>
                <a:lnTo>
                  <a:pt x="965" y="1302"/>
                </a:lnTo>
                <a:lnTo>
                  <a:pt x="970" y="1314"/>
                </a:lnTo>
                <a:lnTo>
                  <a:pt x="976" y="1325"/>
                </a:lnTo>
                <a:lnTo>
                  <a:pt x="983" y="1336"/>
                </a:lnTo>
                <a:lnTo>
                  <a:pt x="990" y="1346"/>
                </a:lnTo>
                <a:lnTo>
                  <a:pt x="998" y="1356"/>
                </a:lnTo>
                <a:lnTo>
                  <a:pt x="1007" y="1366"/>
                </a:lnTo>
                <a:lnTo>
                  <a:pt x="1016" y="1376"/>
                </a:lnTo>
                <a:lnTo>
                  <a:pt x="1025" y="1385"/>
                </a:lnTo>
                <a:lnTo>
                  <a:pt x="1035" y="1393"/>
                </a:lnTo>
                <a:lnTo>
                  <a:pt x="1045" y="1401"/>
                </a:lnTo>
                <a:lnTo>
                  <a:pt x="1055" y="1408"/>
                </a:lnTo>
                <a:lnTo>
                  <a:pt x="1066" y="1414"/>
                </a:lnTo>
                <a:lnTo>
                  <a:pt x="1077" y="1420"/>
                </a:lnTo>
                <a:lnTo>
                  <a:pt x="1100" y="1431"/>
                </a:lnTo>
                <a:lnTo>
                  <a:pt x="1123" y="1440"/>
                </a:lnTo>
                <a:lnTo>
                  <a:pt x="1146" y="1446"/>
                </a:lnTo>
                <a:lnTo>
                  <a:pt x="1171" y="1449"/>
                </a:lnTo>
                <a:lnTo>
                  <a:pt x="1195" y="1450"/>
                </a:lnTo>
                <a:lnTo>
                  <a:pt x="1220" y="1449"/>
                </a:lnTo>
                <a:lnTo>
                  <a:pt x="1244" y="1446"/>
                </a:lnTo>
                <a:lnTo>
                  <a:pt x="1268" y="1440"/>
                </a:lnTo>
                <a:lnTo>
                  <a:pt x="1281" y="1436"/>
                </a:lnTo>
                <a:lnTo>
                  <a:pt x="1292" y="1431"/>
                </a:lnTo>
                <a:lnTo>
                  <a:pt x="1303" y="1426"/>
                </a:lnTo>
                <a:lnTo>
                  <a:pt x="1315" y="1421"/>
                </a:lnTo>
                <a:lnTo>
                  <a:pt x="1326" y="1414"/>
                </a:lnTo>
                <a:lnTo>
                  <a:pt x="1336" y="1408"/>
                </a:lnTo>
                <a:lnTo>
                  <a:pt x="1348" y="1400"/>
                </a:lnTo>
                <a:lnTo>
                  <a:pt x="1358" y="1392"/>
                </a:lnTo>
                <a:lnTo>
                  <a:pt x="1368" y="1384"/>
                </a:lnTo>
                <a:lnTo>
                  <a:pt x="1377" y="1375"/>
                </a:lnTo>
                <a:lnTo>
                  <a:pt x="1386" y="1365"/>
                </a:lnTo>
                <a:lnTo>
                  <a:pt x="1394" y="1355"/>
                </a:lnTo>
                <a:lnTo>
                  <a:pt x="1402" y="1345"/>
                </a:lnTo>
                <a:lnTo>
                  <a:pt x="1410" y="1335"/>
                </a:lnTo>
                <a:lnTo>
                  <a:pt x="1416" y="1325"/>
                </a:lnTo>
                <a:lnTo>
                  <a:pt x="1422" y="1314"/>
                </a:lnTo>
                <a:lnTo>
                  <a:pt x="1433" y="1291"/>
                </a:lnTo>
                <a:lnTo>
                  <a:pt x="1441" y="1268"/>
                </a:lnTo>
                <a:lnTo>
                  <a:pt x="1446" y="1245"/>
                </a:lnTo>
                <a:lnTo>
                  <a:pt x="1450" y="1220"/>
                </a:lnTo>
                <a:lnTo>
                  <a:pt x="1451" y="1196"/>
                </a:lnTo>
                <a:lnTo>
                  <a:pt x="1450" y="1171"/>
                </a:lnTo>
                <a:lnTo>
                  <a:pt x="1447" y="1147"/>
                </a:lnTo>
                <a:lnTo>
                  <a:pt x="1441" y="1123"/>
                </a:lnTo>
                <a:lnTo>
                  <a:pt x="1437" y="1110"/>
                </a:lnTo>
                <a:lnTo>
                  <a:pt x="1433" y="1099"/>
                </a:lnTo>
                <a:lnTo>
                  <a:pt x="1428" y="1087"/>
                </a:lnTo>
                <a:lnTo>
                  <a:pt x="1422" y="1076"/>
                </a:lnTo>
                <a:lnTo>
                  <a:pt x="1416" y="1065"/>
                </a:lnTo>
                <a:lnTo>
                  <a:pt x="1409" y="1054"/>
                </a:lnTo>
                <a:lnTo>
                  <a:pt x="1401" y="1043"/>
                </a:lnTo>
                <a:lnTo>
                  <a:pt x="1393" y="1033"/>
                </a:lnTo>
                <a:lnTo>
                  <a:pt x="1385" y="1023"/>
                </a:lnTo>
                <a:lnTo>
                  <a:pt x="1376" y="1014"/>
                </a:lnTo>
                <a:lnTo>
                  <a:pt x="1367" y="1005"/>
                </a:lnTo>
                <a:lnTo>
                  <a:pt x="1357" y="997"/>
                </a:lnTo>
                <a:lnTo>
                  <a:pt x="1347" y="988"/>
                </a:lnTo>
                <a:lnTo>
                  <a:pt x="1336" y="981"/>
                </a:lnTo>
                <a:lnTo>
                  <a:pt x="1326" y="974"/>
                </a:lnTo>
                <a:lnTo>
                  <a:pt x="1315" y="968"/>
                </a:lnTo>
                <a:lnTo>
                  <a:pt x="1293" y="958"/>
                </a:lnTo>
                <a:lnTo>
                  <a:pt x="1269" y="950"/>
                </a:lnTo>
                <a:lnTo>
                  <a:pt x="1245" y="944"/>
                </a:lnTo>
                <a:lnTo>
                  <a:pt x="1222" y="941"/>
                </a:lnTo>
                <a:lnTo>
                  <a:pt x="1196" y="940"/>
                </a:lnTo>
                <a:lnTo>
                  <a:pt x="1172" y="941"/>
                </a:lnTo>
                <a:lnTo>
                  <a:pt x="1147" y="944"/>
                </a:lnTo>
                <a:lnTo>
                  <a:pt x="1124" y="950"/>
                </a:lnTo>
                <a:lnTo>
                  <a:pt x="1112" y="954"/>
                </a:lnTo>
                <a:lnTo>
                  <a:pt x="1100" y="958"/>
                </a:lnTo>
                <a:lnTo>
                  <a:pt x="1088" y="963"/>
                </a:lnTo>
                <a:lnTo>
                  <a:pt x="1077" y="968"/>
                </a:lnTo>
                <a:lnTo>
                  <a:pt x="1066" y="974"/>
                </a:lnTo>
                <a:lnTo>
                  <a:pt x="1055" y="981"/>
                </a:lnTo>
                <a:lnTo>
                  <a:pt x="1045" y="989"/>
                </a:lnTo>
                <a:lnTo>
                  <a:pt x="1034" y="997"/>
                </a:lnTo>
                <a:close/>
                <a:moveTo>
                  <a:pt x="1752" y="1586"/>
                </a:moveTo>
                <a:lnTo>
                  <a:pt x="1507" y="1386"/>
                </a:lnTo>
                <a:lnTo>
                  <a:pt x="1497" y="1404"/>
                </a:lnTo>
                <a:lnTo>
                  <a:pt x="1486" y="1421"/>
                </a:lnTo>
                <a:lnTo>
                  <a:pt x="1474" y="1437"/>
                </a:lnTo>
                <a:lnTo>
                  <a:pt x="1460" y="1450"/>
                </a:lnTo>
                <a:lnTo>
                  <a:pt x="1447" y="1462"/>
                </a:lnTo>
                <a:lnTo>
                  <a:pt x="1434" y="1472"/>
                </a:lnTo>
                <a:lnTo>
                  <a:pt x="1421" y="1481"/>
                </a:lnTo>
                <a:lnTo>
                  <a:pt x="1409" y="1489"/>
                </a:lnTo>
                <a:lnTo>
                  <a:pt x="1396" y="1496"/>
                </a:lnTo>
                <a:lnTo>
                  <a:pt x="1385" y="1502"/>
                </a:lnTo>
                <a:lnTo>
                  <a:pt x="1366" y="1510"/>
                </a:lnTo>
                <a:lnTo>
                  <a:pt x="1353" y="1515"/>
                </a:lnTo>
                <a:lnTo>
                  <a:pt x="1349" y="1516"/>
                </a:lnTo>
                <a:lnTo>
                  <a:pt x="1496" y="1796"/>
                </a:lnTo>
                <a:lnTo>
                  <a:pt x="1511" y="1790"/>
                </a:lnTo>
                <a:lnTo>
                  <a:pt x="1525" y="1785"/>
                </a:lnTo>
                <a:lnTo>
                  <a:pt x="1553" y="1772"/>
                </a:lnTo>
                <a:lnTo>
                  <a:pt x="1579" y="1757"/>
                </a:lnTo>
                <a:lnTo>
                  <a:pt x="1604" y="1740"/>
                </a:lnTo>
                <a:lnTo>
                  <a:pt x="1626" y="1723"/>
                </a:lnTo>
                <a:lnTo>
                  <a:pt x="1647" y="1706"/>
                </a:lnTo>
                <a:lnTo>
                  <a:pt x="1667" y="1688"/>
                </a:lnTo>
                <a:lnTo>
                  <a:pt x="1684" y="1671"/>
                </a:lnTo>
                <a:lnTo>
                  <a:pt x="1699" y="1654"/>
                </a:lnTo>
                <a:lnTo>
                  <a:pt x="1713" y="1639"/>
                </a:lnTo>
                <a:lnTo>
                  <a:pt x="1735" y="1611"/>
                </a:lnTo>
                <a:lnTo>
                  <a:pt x="1748" y="1593"/>
                </a:lnTo>
                <a:lnTo>
                  <a:pt x="1752" y="1586"/>
                </a:lnTo>
                <a:close/>
                <a:moveTo>
                  <a:pt x="1601" y="656"/>
                </a:moveTo>
                <a:lnTo>
                  <a:pt x="1400" y="902"/>
                </a:lnTo>
                <a:lnTo>
                  <a:pt x="1419" y="912"/>
                </a:lnTo>
                <a:lnTo>
                  <a:pt x="1436" y="923"/>
                </a:lnTo>
                <a:lnTo>
                  <a:pt x="1450" y="936"/>
                </a:lnTo>
                <a:lnTo>
                  <a:pt x="1464" y="948"/>
                </a:lnTo>
                <a:lnTo>
                  <a:pt x="1477" y="961"/>
                </a:lnTo>
                <a:lnTo>
                  <a:pt x="1487" y="974"/>
                </a:lnTo>
                <a:lnTo>
                  <a:pt x="1496" y="987"/>
                </a:lnTo>
                <a:lnTo>
                  <a:pt x="1504" y="1001"/>
                </a:lnTo>
                <a:lnTo>
                  <a:pt x="1511" y="1013"/>
                </a:lnTo>
                <a:lnTo>
                  <a:pt x="1516" y="1024"/>
                </a:lnTo>
                <a:lnTo>
                  <a:pt x="1524" y="1043"/>
                </a:lnTo>
                <a:lnTo>
                  <a:pt x="1528" y="1056"/>
                </a:lnTo>
                <a:lnTo>
                  <a:pt x="1530" y="1061"/>
                </a:lnTo>
                <a:lnTo>
                  <a:pt x="1810" y="912"/>
                </a:lnTo>
                <a:lnTo>
                  <a:pt x="1805" y="898"/>
                </a:lnTo>
                <a:lnTo>
                  <a:pt x="1799" y="884"/>
                </a:lnTo>
                <a:lnTo>
                  <a:pt x="1785" y="855"/>
                </a:lnTo>
                <a:lnTo>
                  <a:pt x="1771" y="830"/>
                </a:lnTo>
                <a:lnTo>
                  <a:pt x="1755" y="806"/>
                </a:lnTo>
                <a:lnTo>
                  <a:pt x="1738" y="783"/>
                </a:lnTo>
                <a:lnTo>
                  <a:pt x="1720" y="762"/>
                </a:lnTo>
                <a:lnTo>
                  <a:pt x="1703" y="743"/>
                </a:lnTo>
                <a:lnTo>
                  <a:pt x="1685" y="725"/>
                </a:lnTo>
                <a:lnTo>
                  <a:pt x="1669" y="709"/>
                </a:lnTo>
                <a:lnTo>
                  <a:pt x="1652" y="696"/>
                </a:lnTo>
                <a:lnTo>
                  <a:pt x="1626" y="675"/>
                </a:lnTo>
                <a:lnTo>
                  <a:pt x="1608" y="661"/>
                </a:lnTo>
                <a:lnTo>
                  <a:pt x="1601" y="656"/>
                </a:lnTo>
                <a:close/>
                <a:moveTo>
                  <a:pt x="794" y="1745"/>
                </a:moveTo>
                <a:lnTo>
                  <a:pt x="994" y="1500"/>
                </a:lnTo>
                <a:lnTo>
                  <a:pt x="976" y="1489"/>
                </a:lnTo>
                <a:lnTo>
                  <a:pt x="959" y="1478"/>
                </a:lnTo>
                <a:lnTo>
                  <a:pt x="944" y="1466"/>
                </a:lnTo>
                <a:lnTo>
                  <a:pt x="930" y="1453"/>
                </a:lnTo>
                <a:lnTo>
                  <a:pt x="919" y="1441"/>
                </a:lnTo>
                <a:lnTo>
                  <a:pt x="908" y="1427"/>
                </a:lnTo>
                <a:lnTo>
                  <a:pt x="898" y="1414"/>
                </a:lnTo>
                <a:lnTo>
                  <a:pt x="890" y="1401"/>
                </a:lnTo>
                <a:lnTo>
                  <a:pt x="884" y="1389"/>
                </a:lnTo>
                <a:lnTo>
                  <a:pt x="878" y="1378"/>
                </a:lnTo>
                <a:lnTo>
                  <a:pt x="870" y="1358"/>
                </a:lnTo>
                <a:lnTo>
                  <a:pt x="866" y="1346"/>
                </a:lnTo>
                <a:lnTo>
                  <a:pt x="865" y="1341"/>
                </a:lnTo>
                <a:lnTo>
                  <a:pt x="585" y="1489"/>
                </a:lnTo>
                <a:lnTo>
                  <a:pt x="590" y="1504"/>
                </a:lnTo>
                <a:lnTo>
                  <a:pt x="596" y="1518"/>
                </a:lnTo>
                <a:lnTo>
                  <a:pt x="609" y="1545"/>
                </a:lnTo>
                <a:lnTo>
                  <a:pt x="623" y="1572"/>
                </a:lnTo>
                <a:lnTo>
                  <a:pt x="639" y="1596"/>
                </a:lnTo>
                <a:lnTo>
                  <a:pt x="657" y="1618"/>
                </a:lnTo>
                <a:lnTo>
                  <a:pt x="674" y="1640"/>
                </a:lnTo>
                <a:lnTo>
                  <a:pt x="692" y="1659"/>
                </a:lnTo>
                <a:lnTo>
                  <a:pt x="710" y="1676"/>
                </a:lnTo>
                <a:lnTo>
                  <a:pt x="726" y="1692"/>
                </a:lnTo>
                <a:lnTo>
                  <a:pt x="742" y="1706"/>
                </a:lnTo>
                <a:lnTo>
                  <a:pt x="768" y="1727"/>
                </a:lnTo>
                <a:lnTo>
                  <a:pt x="787" y="1740"/>
                </a:lnTo>
                <a:lnTo>
                  <a:pt x="794" y="1745"/>
                </a:lnTo>
                <a:close/>
                <a:moveTo>
                  <a:pt x="666" y="782"/>
                </a:moveTo>
                <a:lnTo>
                  <a:pt x="911" y="982"/>
                </a:lnTo>
                <a:lnTo>
                  <a:pt x="921" y="964"/>
                </a:lnTo>
                <a:lnTo>
                  <a:pt x="932" y="947"/>
                </a:lnTo>
                <a:lnTo>
                  <a:pt x="944" y="932"/>
                </a:lnTo>
                <a:lnTo>
                  <a:pt x="957" y="918"/>
                </a:lnTo>
                <a:lnTo>
                  <a:pt x="971" y="906"/>
                </a:lnTo>
                <a:lnTo>
                  <a:pt x="984" y="895"/>
                </a:lnTo>
                <a:lnTo>
                  <a:pt x="997" y="886"/>
                </a:lnTo>
                <a:lnTo>
                  <a:pt x="1009" y="879"/>
                </a:lnTo>
                <a:lnTo>
                  <a:pt x="1021" y="872"/>
                </a:lnTo>
                <a:lnTo>
                  <a:pt x="1033" y="866"/>
                </a:lnTo>
                <a:lnTo>
                  <a:pt x="1052" y="858"/>
                </a:lnTo>
                <a:lnTo>
                  <a:pt x="1065" y="853"/>
                </a:lnTo>
                <a:lnTo>
                  <a:pt x="1069" y="852"/>
                </a:lnTo>
                <a:lnTo>
                  <a:pt x="921" y="572"/>
                </a:lnTo>
                <a:lnTo>
                  <a:pt x="907" y="577"/>
                </a:lnTo>
                <a:lnTo>
                  <a:pt x="892" y="583"/>
                </a:lnTo>
                <a:lnTo>
                  <a:pt x="865" y="596"/>
                </a:lnTo>
                <a:lnTo>
                  <a:pt x="839" y="612"/>
                </a:lnTo>
                <a:lnTo>
                  <a:pt x="814" y="628"/>
                </a:lnTo>
                <a:lnTo>
                  <a:pt x="792" y="644"/>
                </a:lnTo>
                <a:lnTo>
                  <a:pt x="770" y="662"/>
                </a:lnTo>
                <a:lnTo>
                  <a:pt x="751" y="680"/>
                </a:lnTo>
                <a:lnTo>
                  <a:pt x="734" y="697"/>
                </a:lnTo>
                <a:lnTo>
                  <a:pt x="719" y="714"/>
                </a:lnTo>
                <a:lnTo>
                  <a:pt x="704" y="729"/>
                </a:lnTo>
                <a:lnTo>
                  <a:pt x="683" y="757"/>
                </a:lnTo>
                <a:lnTo>
                  <a:pt x="670" y="775"/>
                </a:lnTo>
                <a:lnTo>
                  <a:pt x="666" y="7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</p:spPr>
        <p:txBody>
          <a:bodyPr/>
          <a:lstStyle/>
          <a:p>
            <a:pPr defTabSz="685800"/>
            <a:endParaRPr lang="en-US" sz="675" b="1">
              <a:solidFill>
                <a:srgbClr val="333333"/>
              </a:solidFill>
              <a:latin typeface="Aharoni" panose="02010803020104030203" pitchFamily="2" charset="-79"/>
              <a:ea typeface="ＭＳ Ｐゴシック"/>
              <a:cs typeface="Aharoni" panose="02010803020104030203" pitchFamily="2" charset="-79"/>
            </a:endParaRPr>
          </a:p>
        </p:txBody>
      </p:sp>
      <p:sp>
        <p:nvSpPr>
          <p:cNvPr id="177" name="Freeform 6"/>
          <p:cNvSpPr>
            <a:spLocks noEditPoints="1"/>
          </p:cNvSpPr>
          <p:nvPr/>
        </p:nvSpPr>
        <p:spPr bwMode="auto">
          <a:xfrm>
            <a:off x="2078640" y="3134999"/>
            <a:ext cx="151739" cy="147660"/>
          </a:xfrm>
          <a:custGeom>
            <a:avLst/>
            <a:gdLst>
              <a:gd name="T0" fmla="*/ 773113 w 2364"/>
              <a:gd name="T1" fmla="*/ 73056 h 2361"/>
              <a:gd name="T2" fmla="*/ 804069 w 2364"/>
              <a:gd name="T3" fmla="*/ 12705 h 2361"/>
              <a:gd name="T4" fmla="*/ 931863 w 2364"/>
              <a:gd name="T5" fmla="*/ 12705 h 2361"/>
              <a:gd name="T6" fmla="*/ 1081881 w 2364"/>
              <a:gd name="T7" fmla="*/ 158023 h 2361"/>
              <a:gd name="T8" fmla="*/ 1232694 w 2364"/>
              <a:gd name="T9" fmla="*/ 51616 h 2361"/>
              <a:gd name="T10" fmla="*/ 1353344 w 2364"/>
              <a:gd name="T11" fmla="*/ 92908 h 2361"/>
              <a:gd name="T12" fmla="*/ 1354138 w 2364"/>
              <a:gd name="T13" fmla="*/ 257284 h 2361"/>
              <a:gd name="T14" fmla="*/ 1583531 w 2364"/>
              <a:gd name="T15" fmla="*/ 291430 h 2361"/>
              <a:gd name="T16" fmla="*/ 1693863 w 2364"/>
              <a:gd name="T17" fmla="*/ 362897 h 2361"/>
              <a:gd name="T18" fmla="*/ 1687513 w 2364"/>
              <a:gd name="T19" fmla="*/ 433571 h 2361"/>
              <a:gd name="T20" fmla="*/ 1781175 w 2364"/>
              <a:gd name="T21" fmla="*/ 659091 h 2361"/>
              <a:gd name="T22" fmla="*/ 1846263 w 2364"/>
              <a:gd name="T23" fmla="*/ 680532 h 2361"/>
              <a:gd name="T24" fmla="*/ 1864519 w 2364"/>
              <a:gd name="T25" fmla="*/ 806791 h 2361"/>
              <a:gd name="T26" fmla="*/ 1744663 w 2364"/>
              <a:gd name="T27" fmla="*/ 975138 h 2361"/>
              <a:gd name="T28" fmla="*/ 1870869 w 2364"/>
              <a:gd name="T29" fmla="*/ 1103780 h 2361"/>
              <a:gd name="T30" fmla="*/ 1852613 w 2364"/>
              <a:gd name="T31" fmla="*/ 1230833 h 2361"/>
              <a:gd name="T32" fmla="*/ 1680369 w 2364"/>
              <a:gd name="T33" fmla="*/ 1258626 h 2361"/>
              <a:gd name="T34" fmla="*/ 1671638 w 2364"/>
              <a:gd name="T35" fmla="*/ 1479382 h 2361"/>
              <a:gd name="T36" fmla="*/ 1674019 w 2364"/>
              <a:gd name="T37" fmla="*/ 1550850 h 2361"/>
              <a:gd name="T38" fmla="*/ 1557338 w 2364"/>
              <a:gd name="T39" fmla="*/ 1613583 h 2361"/>
              <a:gd name="T40" fmla="*/ 1363663 w 2364"/>
              <a:gd name="T41" fmla="*/ 1621524 h 2361"/>
              <a:gd name="T42" fmla="*/ 1337469 w 2364"/>
              <a:gd name="T43" fmla="*/ 1781929 h 2361"/>
              <a:gd name="T44" fmla="*/ 1226344 w 2364"/>
              <a:gd name="T45" fmla="*/ 1847044 h 2361"/>
              <a:gd name="T46" fmla="*/ 1115219 w 2364"/>
              <a:gd name="T47" fmla="*/ 1719990 h 2361"/>
              <a:gd name="T48" fmla="*/ 918369 w 2364"/>
              <a:gd name="T49" fmla="*/ 1829574 h 2361"/>
              <a:gd name="T50" fmla="*/ 862806 w 2364"/>
              <a:gd name="T51" fmla="*/ 1874837 h 2361"/>
              <a:gd name="T52" fmla="*/ 742156 w 2364"/>
              <a:gd name="T53" fmla="*/ 1823221 h 2361"/>
              <a:gd name="T54" fmla="*/ 598488 w 2364"/>
              <a:gd name="T55" fmla="*/ 1655669 h 2361"/>
              <a:gd name="T56" fmla="*/ 451644 w 2364"/>
              <a:gd name="T57" fmla="*/ 1734284 h 2361"/>
              <a:gd name="T58" fmla="*/ 354013 w 2364"/>
              <a:gd name="T59" fmla="*/ 1650905 h 2361"/>
              <a:gd name="T60" fmla="*/ 354013 w 2364"/>
              <a:gd name="T61" fmla="*/ 1468265 h 2361"/>
              <a:gd name="T62" fmla="*/ 170656 w 2364"/>
              <a:gd name="T63" fmla="*/ 1434119 h 2361"/>
              <a:gd name="T64" fmla="*/ 90488 w 2364"/>
              <a:gd name="T65" fmla="*/ 1334064 h 2361"/>
              <a:gd name="T66" fmla="*/ 200819 w 2364"/>
              <a:gd name="T67" fmla="*/ 1208599 h 2361"/>
              <a:gd name="T68" fmla="*/ 55563 w 2364"/>
              <a:gd name="T69" fmla="*/ 1019606 h 2361"/>
              <a:gd name="T70" fmla="*/ 794 w 2364"/>
              <a:gd name="T71" fmla="*/ 978314 h 2361"/>
              <a:gd name="T72" fmla="*/ 23813 w 2364"/>
              <a:gd name="T73" fmla="*/ 852848 h 2361"/>
              <a:gd name="T74" fmla="*/ 187325 w 2364"/>
              <a:gd name="T75" fmla="*/ 721030 h 2361"/>
              <a:gd name="T76" fmla="*/ 116681 w 2364"/>
              <a:gd name="T77" fmla="*/ 559037 h 2361"/>
              <a:gd name="T78" fmla="*/ 176213 w 2364"/>
              <a:gd name="T79" fmla="*/ 446276 h 2361"/>
              <a:gd name="T80" fmla="*/ 319088 w 2364"/>
              <a:gd name="T81" fmla="*/ 459776 h 2361"/>
              <a:gd name="T82" fmla="*/ 381794 w 2364"/>
              <a:gd name="T83" fmla="*/ 250137 h 2361"/>
              <a:gd name="T84" fmla="*/ 453231 w 2364"/>
              <a:gd name="T85" fmla="*/ 139759 h 2361"/>
              <a:gd name="T86" fmla="*/ 523875 w 2364"/>
              <a:gd name="T87" fmla="*/ 146112 h 2361"/>
              <a:gd name="T88" fmla="*/ 769938 w 2364"/>
              <a:gd name="T89" fmla="*/ 854437 h 2361"/>
              <a:gd name="T90" fmla="*/ 769938 w 2364"/>
              <a:gd name="T91" fmla="*/ 1043429 h 2361"/>
              <a:gd name="T92" fmla="*/ 846138 w 2364"/>
              <a:gd name="T93" fmla="*/ 1122838 h 2361"/>
              <a:gd name="T94" fmla="*/ 1034256 w 2364"/>
              <a:gd name="T95" fmla="*/ 1132367 h 2361"/>
              <a:gd name="T96" fmla="*/ 1119188 w 2364"/>
              <a:gd name="T97" fmla="*/ 1060105 h 2361"/>
              <a:gd name="T98" fmla="*/ 1137444 w 2364"/>
              <a:gd name="T99" fmla="*/ 872700 h 2361"/>
              <a:gd name="T100" fmla="*/ 1069181 w 2364"/>
              <a:gd name="T101" fmla="*/ 784557 h 2361"/>
              <a:gd name="T102" fmla="*/ 882650 w 2364"/>
              <a:gd name="T103" fmla="*/ 757558 h 2361"/>
              <a:gd name="T104" fmla="*/ 1188244 w 2364"/>
              <a:gd name="T105" fmla="*/ 1114897 h 2361"/>
              <a:gd name="T106" fmla="*/ 1070769 w 2364"/>
              <a:gd name="T107" fmla="*/ 1203834 h 2361"/>
              <a:gd name="T108" fmla="*/ 1348581 w 2364"/>
              <a:gd name="T109" fmla="*/ 1313418 h 2361"/>
              <a:gd name="T110" fmla="*/ 1162050 w 2364"/>
              <a:gd name="T111" fmla="*/ 752794 h 2361"/>
              <a:gd name="T112" fmla="*/ 1432719 w 2364"/>
              <a:gd name="T113" fmla="*/ 713089 h 2361"/>
              <a:gd name="T114" fmla="*/ 1276350 w 2364"/>
              <a:gd name="T115" fmla="*/ 524891 h 2361"/>
              <a:gd name="T116" fmla="*/ 712788 w 2364"/>
              <a:gd name="T117" fmla="*/ 1122838 h 2361"/>
              <a:gd name="T118" fmla="*/ 494506 w 2364"/>
              <a:gd name="T119" fmla="*/ 1248303 h 2361"/>
              <a:gd name="T120" fmla="*/ 528638 w 2364"/>
              <a:gd name="T121" fmla="*/ 620975 h 2361"/>
              <a:gd name="T122" fmla="*/ 819944 w 2364"/>
              <a:gd name="T123" fmla="*/ 687678 h 2361"/>
              <a:gd name="T124" fmla="*/ 611188 w 2364"/>
              <a:gd name="T125" fmla="*/ 525685 h 236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364"/>
              <a:gd name="T190" fmla="*/ 0 h 2361"/>
              <a:gd name="T191" fmla="*/ 2364 w 2364"/>
              <a:gd name="T192" fmla="*/ 2361 h 236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364" h="2361">
                <a:moveTo>
                  <a:pt x="665" y="190"/>
                </a:moveTo>
                <a:lnTo>
                  <a:pt x="764" y="283"/>
                </a:lnTo>
                <a:lnTo>
                  <a:pt x="789" y="272"/>
                </a:lnTo>
                <a:lnTo>
                  <a:pt x="814" y="261"/>
                </a:lnTo>
                <a:lnTo>
                  <a:pt x="840" y="251"/>
                </a:lnTo>
                <a:lnTo>
                  <a:pt x="866" y="242"/>
                </a:lnTo>
                <a:lnTo>
                  <a:pt x="891" y="233"/>
                </a:lnTo>
                <a:lnTo>
                  <a:pt x="918" y="225"/>
                </a:lnTo>
                <a:lnTo>
                  <a:pt x="944" y="217"/>
                </a:lnTo>
                <a:lnTo>
                  <a:pt x="971" y="211"/>
                </a:lnTo>
                <a:lnTo>
                  <a:pt x="974" y="92"/>
                </a:lnTo>
                <a:lnTo>
                  <a:pt x="974" y="85"/>
                </a:lnTo>
                <a:lnTo>
                  <a:pt x="974" y="78"/>
                </a:lnTo>
                <a:lnTo>
                  <a:pt x="976" y="64"/>
                </a:lnTo>
                <a:lnTo>
                  <a:pt x="980" y="51"/>
                </a:lnTo>
                <a:lnTo>
                  <a:pt x="986" y="40"/>
                </a:lnTo>
                <a:lnTo>
                  <a:pt x="989" y="34"/>
                </a:lnTo>
                <a:lnTo>
                  <a:pt x="993" y="29"/>
                </a:lnTo>
                <a:lnTo>
                  <a:pt x="998" y="25"/>
                </a:lnTo>
                <a:lnTo>
                  <a:pt x="1003" y="21"/>
                </a:lnTo>
                <a:lnTo>
                  <a:pt x="1008" y="18"/>
                </a:lnTo>
                <a:lnTo>
                  <a:pt x="1013" y="16"/>
                </a:lnTo>
                <a:lnTo>
                  <a:pt x="1019" y="14"/>
                </a:lnTo>
                <a:lnTo>
                  <a:pt x="1025" y="13"/>
                </a:lnTo>
                <a:lnTo>
                  <a:pt x="1129" y="0"/>
                </a:lnTo>
                <a:lnTo>
                  <a:pt x="1135" y="0"/>
                </a:lnTo>
                <a:lnTo>
                  <a:pt x="1141" y="0"/>
                </a:lnTo>
                <a:lnTo>
                  <a:pt x="1147" y="1"/>
                </a:lnTo>
                <a:lnTo>
                  <a:pt x="1152" y="3"/>
                </a:lnTo>
                <a:lnTo>
                  <a:pt x="1159" y="5"/>
                </a:lnTo>
                <a:lnTo>
                  <a:pt x="1164" y="8"/>
                </a:lnTo>
                <a:lnTo>
                  <a:pt x="1169" y="12"/>
                </a:lnTo>
                <a:lnTo>
                  <a:pt x="1174" y="16"/>
                </a:lnTo>
                <a:lnTo>
                  <a:pt x="1183" y="26"/>
                </a:lnTo>
                <a:lnTo>
                  <a:pt x="1190" y="38"/>
                </a:lnTo>
                <a:lnTo>
                  <a:pt x="1195" y="51"/>
                </a:lnTo>
                <a:lnTo>
                  <a:pt x="1196" y="58"/>
                </a:lnTo>
                <a:lnTo>
                  <a:pt x="1198" y="65"/>
                </a:lnTo>
                <a:lnTo>
                  <a:pt x="1223" y="186"/>
                </a:lnTo>
                <a:lnTo>
                  <a:pt x="1251" y="187"/>
                </a:lnTo>
                <a:lnTo>
                  <a:pt x="1279" y="189"/>
                </a:lnTo>
                <a:lnTo>
                  <a:pt x="1307" y="191"/>
                </a:lnTo>
                <a:lnTo>
                  <a:pt x="1334" y="195"/>
                </a:lnTo>
                <a:lnTo>
                  <a:pt x="1363" y="199"/>
                </a:lnTo>
                <a:lnTo>
                  <a:pt x="1390" y="204"/>
                </a:lnTo>
                <a:lnTo>
                  <a:pt x="1418" y="210"/>
                </a:lnTo>
                <a:lnTo>
                  <a:pt x="1445" y="216"/>
                </a:lnTo>
                <a:lnTo>
                  <a:pt x="1506" y="112"/>
                </a:lnTo>
                <a:lnTo>
                  <a:pt x="1508" y="105"/>
                </a:lnTo>
                <a:lnTo>
                  <a:pt x="1512" y="98"/>
                </a:lnTo>
                <a:lnTo>
                  <a:pt x="1520" y="87"/>
                </a:lnTo>
                <a:lnTo>
                  <a:pt x="1530" y="77"/>
                </a:lnTo>
                <a:lnTo>
                  <a:pt x="1541" y="70"/>
                </a:lnTo>
                <a:lnTo>
                  <a:pt x="1547" y="67"/>
                </a:lnTo>
                <a:lnTo>
                  <a:pt x="1553" y="65"/>
                </a:lnTo>
                <a:lnTo>
                  <a:pt x="1559" y="63"/>
                </a:lnTo>
                <a:lnTo>
                  <a:pt x="1564" y="62"/>
                </a:lnTo>
                <a:lnTo>
                  <a:pt x="1570" y="62"/>
                </a:lnTo>
                <a:lnTo>
                  <a:pt x="1576" y="63"/>
                </a:lnTo>
                <a:lnTo>
                  <a:pt x="1582" y="64"/>
                </a:lnTo>
                <a:lnTo>
                  <a:pt x="1588" y="66"/>
                </a:lnTo>
                <a:lnTo>
                  <a:pt x="1686" y="104"/>
                </a:lnTo>
                <a:lnTo>
                  <a:pt x="1691" y="106"/>
                </a:lnTo>
                <a:lnTo>
                  <a:pt x="1696" y="109"/>
                </a:lnTo>
                <a:lnTo>
                  <a:pt x="1701" y="113"/>
                </a:lnTo>
                <a:lnTo>
                  <a:pt x="1705" y="117"/>
                </a:lnTo>
                <a:lnTo>
                  <a:pt x="1709" y="122"/>
                </a:lnTo>
                <a:lnTo>
                  <a:pt x="1712" y="127"/>
                </a:lnTo>
                <a:lnTo>
                  <a:pt x="1715" y="133"/>
                </a:lnTo>
                <a:lnTo>
                  <a:pt x="1717" y="138"/>
                </a:lnTo>
                <a:lnTo>
                  <a:pt x="1720" y="151"/>
                </a:lnTo>
                <a:lnTo>
                  <a:pt x="1721" y="165"/>
                </a:lnTo>
                <a:lnTo>
                  <a:pt x="1720" y="179"/>
                </a:lnTo>
                <a:lnTo>
                  <a:pt x="1718" y="186"/>
                </a:lnTo>
                <a:lnTo>
                  <a:pt x="1716" y="193"/>
                </a:lnTo>
                <a:lnTo>
                  <a:pt x="1682" y="310"/>
                </a:lnTo>
                <a:lnTo>
                  <a:pt x="1706" y="324"/>
                </a:lnTo>
                <a:lnTo>
                  <a:pt x="1732" y="339"/>
                </a:lnTo>
                <a:lnTo>
                  <a:pt x="1756" y="355"/>
                </a:lnTo>
                <a:lnTo>
                  <a:pt x="1779" y="372"/>
                </a:lnTo>
                <a:lnTo>
                  <a:pt x="1803" y="389"/>
                </a:lnTo>
                <a:lnTo>
                  <a:pt x="1826" y="407"/>
                </a:lnTo>
                <a:lnTo>
                  <a:pt x="1848" y="426"/>
                </a:lnTo>
                <a:lnTo>
                  <a:pt x="1871" y="446"/>
                </a:lnTo>
                <a:lnTo>
                  <a:pt x="1970" y="382"/>
                </a:lnTo>
                <a:lnTo>
                  <a:pt x="1976" y="377"/>
                </a:lnTo>
                <a:lnTo>
                  <a:pt x="1983" y="373"/>
                </a:lnTo>
                <a:lnTo>
                  <a:pt x="1995" y="367"/>
                </a:lnTo>
                <a:lnTo>
                  <a:pt x="2008" y="363"/>
                </a:lnTo>
                <a:lnTo>
                  <a:pt x="2021" y="362"/>
                </a:lnTo>
                <a:lnTo>
                  <a:pt x="2027" y="362"/>
                </a:lnTo>
                <a:lnTo>
                  <a:pt x="2033" y="362"/>
                </a:lnTo>
                <a:lnTo>
                  <a:pt x="2039" y="364"/>
                </a:lnTo>
                <a:lnTo>
                  <a:pt x="2046" y="366"/>
                </a:lnTo>
                <a:lnTo>
                  <a:pt x="2051" y="368"/>
                </a:lnTo>
                <a:lnTo>
                  <a:pt x="2057" y="371"/>
                </a:lnTo>
                <a:lnTo>
                  <a:pt x="2061" y="375"/>
                </a:lnTo>
                <a:lnTo>
                  <a:pt x="2066" y="379"/>
                </a:lnTo>
                <a:lnTo>
                  <a:pt x="2134" y="457"/>
                </a:lnTo>
                <a:lnTo>
                  <a:pt x="2138" y="462"/>
                </a:lnTo>
                <a:lnTo>
                  <a:pt x="2141" y="467"/>
                </a:lnTo>
                <a:lnTo>
                  <a:pt x="2144" y="472"/>
                </a:lnTo>
                <a:lnTo>
                  <a:pt x="2146" y="478"/>
                </a:lnTo>
                <a:lnTo>
                  <a:pt x="2147" y="485"/>
                </a:lnTo>
                <a:lnTo>
                  <a:pt x="2147" y="491"/>
                </a:lnTo>
                <a:lnTo>
                  <a:pt x="2147" y="497"/>
                </a:lnTo>
                <a:lnTo>
                  <a:pt x="2147" y="504"/>
                </a:lnTo>
                <a:lnTo>
                  <a:pt x="2144" y="516"/>
                </a:lnTo>
                <a:lnTo>
                  <a:pt x="2138" y="528"/>
                </a:lnTo>
                <a:lnTo>
                  <a:pt x="2130" y="540"/>
                </a:lnTo>
                <a:lnTo>
                  <a:pt x="2126" y="546"/>
                </a:lnTo>
                <a:lnTo>
                  <a:pt x="2120" y="551"/>
                </a:lnTo>
                <a:lnTo>
                  <a:pt x="2035" y="639"/>
                </a:lnTo>
                <a:lnTo>
                  <a:pt x="2052" y="663"/>
                </a:lnTo>
                <a:lnTo>
                  <a:pt x="2066" y="688"/>
                </a:lnTo>
                <a:lnTo>
                  <a:pt x="2080" y="713"/>
                </a:lnTo>
                <a:lnTo>
                  <a:pt x="2093" y="739"/>
                </a:lnTo>
                <a:lnTo>
                  <a:pt x="2105" y="764"/>
                </a:lnTo>
                <a:lnTo>
                  <a:pt x="2118" y="790"/>
                </a:lnTo>
                <a:lnTo>
                  <a:pt x="2128" y="816"/>
                </a:lnTo>
                <a:lnTo>
                  <a:pt x="2138" y="842"/>
                </a:lnTo>
                <a:lnTo>
                  <a:pt x="2244" y="830"/>
                </a:lnTo>
                <a:lnTo>
                  <a:pt x="2252" y="828"/>
                </a:lnTo>
                <a:lnTo>
                  <a:pt x="2259" y="827"/>
                </a:lnTo>
                <a:lnTo>
                  <a:pt x="2273" y="827"/>
                </a:lnTo>
                <a:lnTo>
                  <a:pt x="2286" y="829"/>
                </a:lnTo>
                <a:lnTo>
                  <a:pt x="2298" y="833"/>
                </a:lnTo>
                <a:lnTo>
                  <a:pt x="2305" y="836"/>
                </a:lnTo>
                <a:lnTo>
                  <a:pt x="2310" y="840"/>
                </a:lnTo>
                <a:lnTo>
                  <a:pt x="2315" y="843"/>
                </a:lnTo>
                <a:lnTo>
                  <a:pt x="2319" y="848"/>
                </a:lnTo>
                <a:lnTo>
                  <a:pt x="2323" y="852"/>
                </a:lnTo>
                <a:lnTo>
                  <a:pt x="2326" y="857"/>
                </a:lnTo>
                <a:lnTo>
                  <a:pt x="2329" y="864"/>
                </a:lnTo>
                <a:lnTo>
                  <a:pt x="2331" y="870"/>
                </a:lnTo>
                <a:lnTo>
                  <a:pt x="2358" y="969"/>
                </a:lnTo>
                <a:lnTo>
                  <a:pt x="2359" y="975"/>
                </a:lnTo>
                <a:lnTo>
                  <a:pt x="2360" y="981"/>
                </a:lnTo>
                <a:lnTo>
                  <a:pt x="2360" y="987"/>
                </a:lnTo>
                <a:lnTo>
                  <a:pt x="2359" y="994"/>
                </a:lnTo>
                <a:lnTo>
                  <a:pt x="2357" y="1000"/>
                </a:lnTo>
                <a:lnTo>
                  <a:pt x="2355" y="1006"/>
                </a:lnTo>
                <a:lnTo>
                  <a:pt x="2353" y="1011"/>
                </a:lnTo>
                <a:lnTo>
                  <a:pt x="2349" y="1016"/>
                </a:lnTo>
                <a:lnTo>
                  <a:pt x="2341" y="1026"/>
                </a:lnTo>
                <a:lnTo>
                  <a:pt x="2331" y="1035"/>
                </a:lnTo>
                <a:lnTo>
                  <a:pt x="2319" y="1042"/>
                </a:lnTo>
                <a:lnTo>
                  <a:pt x="2312" y="1045"/>
                </a:lnTo>
                <a:lnTo>
                  <a:pt x="2305" y="1047"/>
                </a:lnTo>
                <a:lnTo>
                  <a:pt x="2194" y="1088"/>
                </a:lnTo>
                <a:lnTo>
                  <a:pt x="2197" y="1116"/>
                </a:lnTo>
                <a:lnTo>
                  <a:pt x="2198" y="1145"/>
                </a:lnTo>
                <a:lnTo>
                  <a:pt x="2199" y="1172"/>
                </a:lnTo>
                <a:lnTo>
                  <a:pt x="2199" y="1201"/>
                </a:lnTo>
                <a:lnTo>
                  <a:pt x="2198" y="1228"/>
                </a:lnTo>
                <a:lnTo>
                  <a:pt x="2197" y="1257"/>
                </a:lnTo>
                <a:lnTo>
                  <a:pt x="2194" y="1285"/>
                </a:lnTo>
                <a:lnTo>
                  <a:pt x="2191" y="1313"/>
                </a:lnTo>
                <a:lnTo>
                  <a:pt x="2303" y="1352"/>
                </a:lnTo>
                <a:lnTo>
                  <a:pt x="2310" y="1354"/>
                </a:lnTo>
                <a:lnTo>
                  <a:pt x="2317" y="1356"/>
                </a:lnTo>
                <a:lnTo>
                  <a:pt x="2330" y="1362"/>
                </a:lnTo>
                <a:lnTo>
                  <a:pt x="2341" y="1370"/>
                </a:lnTo>
                <a:lnTo>
                  <a:pt x="2350" y="1380"/>
                </a:lnTo>
                <a:lnTo>
                  <a:pt x="2354" y="1385"/>
                </a:lnTo>
                <a:lnTo>
                  <a:pt x="2357" y="1390"/>
                </a:lnTo>
                <a:lnTo>
                  <a:pt x="2359" y="1396"/>
                </a:lnTo>
                <a:lnTo>
                  <a:pt x="2361" y="1401"/>
                </a:lnTo>
                <a:lnTo>
                  <a:pt x="2364" y="1407"/>
                </a:lnTo>
                <a:lnTo>
                  <a:pt x="2364" y="1413"/>
                </a:lnTo>
                <a:lnTo>
                  <a:pt x="2364" y="1419"/>
                </a:lnTo>
                <a:lnTo>
                  <a:pt x="2364" y="1425"/>
                </a:lnTo>
                <a:lnTo>
                  <a:pt x="2344" y="1528"/>
                </a:lnTo>
                <a:lnTo>
                  <a:pt x="2342" y="1534"/>
                </a:lnTo>
                <a:lnTo>
                  <a:pt x="2340" y="1539"/>
                </a:lnTo>
                <a:lnTo>
                  <a:pt x="2337" y="1545"/>
                </a:lnTo>
                <a:lnTo>
                  <a:pt x="2334" y="1550"/>
                </a:lnTo>
                <a:lnTo>
                  <a:pt x="2330" y="1554"/>
                </a:lnTo>
                <a:lnTo>
                  <a:pt x="2326" y="1558"/>
                </a:lnTo>
                <a:lnTo>
                  <a:pt x="2321" y="1563"/>
                </a:lnTo>
                <a:lnTo>
                  <a:pt x="2315" y="1566"/>
                </a:lnTo>
                <a:lnTo>
                  <a:pt x="2304" y="1572"/>
                </a:lnTo>
                <a:lnTo>
                  <a:pt x="2290" y="1575"/>
                </a:lnTo>
                <a:lnTo>
                  <a:pt x="2276" y="1576"/>
                </a:lnTo>
                <a:lnTo>
                  <a:pt x="2269" y="1575"/>
                </a:lnTo>
                <a:lnTo>
                  <a:pt x="2261" y="1574"/>
                </a:lnTo>
                <a:lnTo>
                  <a:pt x="2127" y="1560"/>
                </a:lnTo>
                <a:lnTo>
                  <a:pt x="2117" y="1585"/>
                </a:lnTo>
                <a:lnTo>
                  <a:pt x="2105" y="1609"/>
                </a:lnTo>
                <a:lnTo>
                  <a:pt x="2093" y="1634"/>
                </a:lnTo>
                <a:lnTo>
                  <a:pt x="2081" y="1658"/>
                </a:lnTo>
                <a:lnTo>
                  <a:pt x="2068" y="1682"/>
                </a:lnTo>
                <a:lnTo>
                  <a:pt x="2055" y="1706"/>
                </a:lnTo>
                <a:lnTo>
                  <a:pt x="2039" y="1729"/>
                </a:lnTo>
                <a:lnTo>
                  <a:pt x="2024" y="1751"/>
                </a:lnTo>
                <a:lnTo>
                  <a:pt x="2030" y="1757"/>
                </a:lnTo>
                <a:lnTo>
                  <a:pt x="2101" y="1858"/>
                </a:lnTo>
                <a:lnTo>
                  <a:pt x="2106" y="1863"/>
                </a:lnTo>
                <a:lnTo>
                  <a:pt x="2111" y="1869"/>
                </a:lnTo>
                <a:lnTo>
                  <a:pt x="2118" y="1882"/>
                </a:lnTo>
                <a:lnTo>
                  <a:pt x="2122" y="1895"/>
                </a:lnTo>
                <a:lnTo>
                  <a:pt x="2125" y="1908"/>
                </a:lnTo>
                <a:lnTo>
                  <a:pt x="2125" y="1914"/>
                </a:lnTo>
                <a:lnTo>
                  <a:pt x="2124" y="1920"/>
                </a:lnTo>
                <a:lnTo>
                  <a:pt x="2123" y="1926"/>
                </a:lnTo>
                <a:lnTo>
                  <a:pt x="2122" y="1932"/>
                </a:lnTo>
                <a:lnTo>
                  <a:pt x="2119" y="1937"/>
                </a:lnTo>
                <a:lnTo>
                  <a:pt x="2116" y="1944"/>
                </a:lnTo>
                <a:lnTo>
                  <a:pt x="2113" y="1949"/>
                </a:lnTo>
                <a:lnTo>
                  <a:pt x="2109" y="1953"/>
                </a:lnTo>
                <a:lnTo>
                  <a:pt x="2033" y="2025"/>
                </a:lnTo>
                <a:lnTo>
                  <a:pt x="2028" y="2029"/>
                </a:lnTo>
                <a:lnTo>
                  <a:pt x="2023" y="2032"/>
                </a:lnTo>
                <a:lnTo>
                  <a:pt x="2018" y="2035"/>
                </a:lnTo>
                <a:lnTo>
                  <a:pt x="2012" y="2037"/>
                </a:lnTo>
                <a:lnTo>
                  <a:pt x="2006" y="2039"/>
                </a:lnTo>
                <a:lnTo>
                  <a:pt x="2000" y="2039"/>
                </a:lnTo>
                <a:lnTo>
                  <a:pt x="1994" y="2040"/>
                </a:lnTo>
                <a:lnTo>
                  <a:pt x="1988" y="2039"/>
                </a:lnTo>
                <a:lnTo>
                  <a:pt x="1974" y="2037"/>
                </a:lnTo>
                <a:lnTo>
                  <a:pt x="1962" y="2032"/>
                </a:lnTo>
                <a:lnTo>
                  <a:pt x="1950" y="2024"/>
                </a:lnTo>
                <a:lnTo>
                  <a:pt x="1944" y="2020"/>
                </a:lnTo>
                <a:lnTo>
                  <a:pt x="1939" y="2015"/>
                </a:lnTo>
                <a:lnTo>
                  <a:pt x="1856" y="1941"/>
                </a:lnTo>
                <a:lnTo>
                  <a:pt x="1832" y="1961"/>
                </a:lnTo>
                <a:lnTo>
                  <a:pt x="1810" y="1979"/>
                </a:lnTo>
                <a:lnTo>
                  <a:pt x="1787" y="1995"/>
                </a:lnTo>
                <a:lnTo>
                  <a:pt x="1765" y="2012"/>
                </a:lnTo>
                <a:lnTo>
                  <a:pt x="1742" y="2028"/>
                </a:lnTo>
                <a:lnTo>
                  <a:pt x="1718" y="2042"/>
                </a:lnTo>
                <a:lnTo>
                  <a:pt x="1695" y="2056"/>
                </a:lnTo>
                <a:lnTo>
                  <a:pt x="1671" y="2069"/>
                </a:lnTo>
                <a:lnTo>
                  <a:pt x="1646" y="2082"/>
                </a:lnTo>
                <a:lnTo>
                  <a:pt x="1680" y="2178"/>
                </a:lnTo>
                <a:lnTo>
                  <a:pt x="1683" y="2185"/>
                </a:lnTo>
                <a:lnTo>
                  <a:pt x="1686" y="2191"/>
                </a:lnTo>
                <a:lnTo>
                  <a:pt x="1689" y="2206"/>
                </a:lnTo>
                <a:lnTo>
                  <a:pt x="1690" y="2219"/>
                </a:lnTo>
                <a:lnTo>
                  <a:pt x="1688" y="2232"/>
                </a:lnTo>
                <a:lnTo>
                  <a:pt x="1687" y="2238"/>
                </a:lnTo>
                <a:lnTo>
                  <a:pt x="1685" y="2244"/>
                </a:lnTo>
                <a:lnTo>
                  <a:pt x="1682" y="2249"/>
                </a:lnTo>
                <a:lnTo>
                  <a:pt x="1679" y="2255"/>
                </a:lnTo>
                <a:lnTo>
                  <a:pt x="1675" y="2259"/>
                </a:lnTo>
                <a:lnTo>
                  <a:pt x="1671" y="2265"/>
                </a:lnTo>
                <a:lnTo>
                  <a:pt x="1666" y="2268"/>
                </a:lnTo>
                <a:lnTo>
                  <a:pt x="1660" y="2272"/>
                </a:lnTo>
                <a:lnTo>
                  <a:pt x="1569" y="2320"/>
                </a:lnTo>
                <a:lnTo>
                  <a:pt x="1563" y="2322"/>
                </a:lnTo>
                <a:lnTo>
                  <a:pt x="1557" y="2324"/>
                </a:lnTo>
                <a:lnTo>
                  <a:pt x="1551" y="2326"/>
                </a:lnTo>
                <a:lnTo>
                  <a:pt x="1545" y="2326"/>
                </a:lnTo>
                <a:lnTo>
                  <a:pt x="1539" y="2326"/>
                </a:lnTo>
                <a:lnTo>
                  <a:pt x="1532" y="2324"/>
                </a:lnTo>
                <a:lnTo>
                  <a:pt x="1526" y="2323"/>
                </a:lnTo>
                <a:lnTo>
                  <a:pt x="1520" y="2321"/>
                </a:lnTo>
                <a:lnTo>
                  <a:pt x="1509" y="2315"/>
                </a:lnTo>
                <a:lnTo>
                  <a:pt x="1498" y="2307"/>
                </a:lnTo>
                <a:lnTo>
                  <a:pt x="1489" y="2297"/>
                </a:lnTo>
                <a:lnTo>
                  <a:pt x="1485" y="2291"/>
                </a:lnTo>
                <a:lnTo>
                  <a:pt x="1481" y="2284"/>
                </a:lnTo>
                <a:lnTo>
                  <a:pt x="1406" y="2168"/>
                </a:lnTo>
                <a:lnTo>
                  <a:pt x="1405" y="2166"/>
                </a:lnTo>
                <a:lnTo>
                  <a:pt x="1379" y="2172"/>
                </a:lnTo>
                <a:lnTo>
                  <a:pt x="1352" y="2176"/>
                </a:lnTo>
                <a:lnTo>
                  <a:pt x="1325" y="2180"/>
                </a:lnTo>
                <a:lnTo>
                  <a:pt x="1298" y="2183"/>
                </a:lnTo>
                <a:lnTo>
                  <a:pt x="1270" y="2185"/>
                </a:lnTo>
                <a:lnTo>
                  <a:pt x="1244" y="2187"/>
                </a:lnTo>
                <a:lnTo>
                  <a:pt x="1216" y="2188"/>
                </a:lnTo>
                <a:lnTo>
                  <a:pt x="1189" y="2188"/>
                </a:lnTo>
                <a:lnTo>
                  <a:pt x="1158" y="2296"/>
                </a:lnTo>
                <a:lnTo>
                  <a:pt x="1157" y="2304"/>
                </a:lnTo>
                <a:lnTo>
                  <a:pt x="1155" y="2311"/>
                </a:lnTo>
                <a:lnTo>
                  <a:pt x="1149" y="2323"/>
                </a:lnTo>
                <a:lnTo>
                  <a:pt x="1142" y="2336"/>
                </a:lnTo>
                <a:lnTo>
                  <a:pt x="1133" y="2345"/>
                </a:lnTo>
                <a:lnTo>
                  <a:pt x="1128" y="2349"/>
                </a:lnTo>
                <a:lnTo>
                  <a:pt x="1123" y="2353"/>
                </a:lnTo>
                <a:lnTo>
                  <a:pt x="1118" y="2356"/>
                </a:lnTo>
                <a:lnTo>
                  <a:pt x="1112" y="2358"/>
                </a:lnTo>
                <a:lnTo>
                  <a:pt x="1107" y="2360"/>
                </a:lnTo>
                <a:lnTo>
                  <a:pt x="1101" y="2361"/>
                </a:lnTo>
                <a:lnTo>
                  <a:pt x="1095" y="2361"/>
                </a:lnTo>
                <a:lnTo>
                  <a:pt x="1087" y="2361"/>
                </a:lnTo>
                <a:lnTo>
                  <a:pt x="985" y="2348"/>
                </a:lnTo>
                <a:lnTo>
                  <a:pt x="979" y="2346"/>
                </a:lnTo>
                <a:lnTo>
                  <a:pt x="973" y="2345"/>
                </a:lnTo>
                <a:lnTo>
                  <a:pt x="968" y="2342"/>
                </a:lnTo>
                <a:lnTo>
                  <a:pt x="963" y="2339"/>
                </a:lnTo>
                <a:lnTo>
                  <a:pt x="957" y="2335"/>
                </a:lnTo>
                <a:lnTo>
                  <a:pt x="952" y="2331"/>
                </a:lnTo>
                <a:lnTo>
                  <a:pt x="948" y="2326"/>
                </a:lnTo>
                <a:lnTo>
                  <a:pt x="945" y="2320"/>
                </a:lnTo>
                <a:lnTo>
                  <a:pt x="939" y="2309"/>
                </a:lnTo>
                <a:lnTo>
                  <a:pt x="935" y="2296"/>
                </a:lnTo>
                <a:lnTo>
                  <a:pt x="933" y="2282"/>
                </a:lnTo>
                <a:lnTo>
                  <a:pt x="933" y="2275"/>
                </a:lnTo>
                <a:lnTo>
                  <a:pt x="934" y="2268"/>
                </a:lnTo>
                <a:lnTo>
                  <a:pt x="939" y="2154"/>
                </a:lnTo>
                <a:lnTo>
                  <a:pt x="913" y="2147"/>
                </a:lnTo>
                <a:lnTo>
                  <a:pt x="885" y="2139"/>
                </a:lnTo>
                <a:lnTo>
                  <a:pt x="859" y="2129"/>
                </a:lnTo>
                <a:lnTo>
                  <a:pt x="832" y="2119"/>
                </a:lnTo>
                <a:lnTo>
                  <a:pt x="806" y="2109"/>
                </a:lnTo>
                <a:lnTo>
                  <a:pt x="781" y="2097"/>
                </a:lnTo>
                <a:lnTo>
                  <a:pt x="754" y="2085"/>
                </a:lnTo>
                <a:lnTo>
                  <a:pt x="729" y="2073"/>
                </a:lnTo>
                <a:lnTo>
                  <a:pt x="639" y="2155"/>
                </a:lnTo>
                <a:lnTo>
                  <a:pt x="635" y="2161"/>
                </a:lnTo>
                <a:lnTo>
                  <a:pt x="629" y="2166"/>
                </a:lnTo>
                <a:lnTo>
                  <a:pt x="618" y="2174"/>
                </a:lnTo>
                <a:lnTo>
                  <a:pt x="606" y="2180"/>
                </a:lnTo>
                <a:lnTo>
                  <a:pt x="594" y="2184"/>
                </a:lnTo>
                <a:lnTo>
                  <a:pt x="588" y="2185"/>
                </a:lnTo>
                <a:lnTo>
                  <a:pt x="582" y="2185"/>
                </a:lnTo>
                <a:lnTo>
                  <a:pt x="575" y="2185"/>
                </a:lnTo>
                <a:lnTo>
                  <a:pt x="569" y="2184"/>
                </a:lnTo>
                <a:lnTo>
                  <a:pt x="563" y="2182"/>
                </a:lnTo>
                <a:lnTo>
                  <a:pt x="557" y="2180"/>
                </a:lnTo>
                <a:lnTo>
                  <a:pt x="552" y="2177"/>
                </a:lnTo>
                <a:lnTo>
                  <a:pt x="547" y="2174"/>
                </a:lnTo>
                <a:lnTo>
                  <a:pt x="466" y="2109"/>
                </a:lnTo>
                <a:lnTo>
                  <a:pt x="461" y="2105"/>
                </a:lnTo>
                <a:lnTo>
                  <a:pt x="457" y="2101"/>
                </a:lnTo>
                <a:lnTo>
                  <a:pt x="454" y="2096"/>
                </a:lnTo>
                <a:lnTo>
                  <a:pt x="450" y="2090"/>
                </a:lnTo>
                <a:lnTo>
                  <a:pt x="448" y="2085"/>
                </a:lnTo>
                <a:lnTo>
                  <a:pt x="446" y="2079"/>
                </a:lnTo>
                <a:lnTo>
                  <a:pt x="445" y="2073"/>
                </a:lnTo>
                <a:lnTo>
                  <a:pt x="445" y="2066"/>
                </a:lnTo>
                <a:lnTo>
                  <a:pt x="446" y="2053"/>
                </a:lnTo>
                <a:lnTo>
                  <a:pt x="449" y="2040"/>
                </a:lnTo>
                <a:lnTo>
                  <a:pt x="455" y="2027"/>
                </a:lnTo>
                <a:lnTo>
                  <a:pt x="459" y="2021"/>
                </a:lnTo>
                <a:lnTo>
                  <a:pt x="463" y="2015"/>
                </a:lnTo>
                <a:lnTo>
                  <a:pt x="523" y="1926"/>
                </a:lnTo>
                <a:lnTo>
                  <a:pt x="496" y="1902"/>
                </a:lnTo>
                <a:lnTo>
                  <a:pt x="471" y="1875"/>
                </a:lnTo>
                <a:lnTo>
                  <a:pt x="446" y="1849"/>
                </a:lnTo>
                <a:lnTo>
                  <a:pt x="423" y="1822"/>
                </a:lnTo>
                <a:lnTo>
                  <a:pt x="395" y="1786"/>
                </a:lnTo>
                <a:lnTo>
                  <a:pt x="369" y="1749"/>
                </a:lnTo>
                <a:lnTo>
                  <a:pt x="274" y="1793"/>
                </a:lnTo>
                <a:lnTo>
                  <a:pt x="268" y="1797"/>
                </a:lnTo>
                <a:lnTo>
                  <a:pt x="260" y="1801"/>
                </a:lnTo>
                <a:lnTo>
                  <a:pt x="247" y="1805"/>
                </a:lnTo>
                <a:lnTo>
                  <a:pt x="234" y="1807"/>
                </a:lnTo>
                <a:lnTo>
                  <a:pt x="221" y="1807"/>
                </a:lnTo>
                <a:lnTo>
                  <a:pt x="215" y="1806"/>
                </a:lnTo>
                <a:lnTo>
                  <a:pt x="209" y="1805"/>
                </a:lnTo>
                <a:lnTo>
                  <a:pt x="203" y="1803"/>
                </a:lnTo>
                <a:lnTo>
                  <a:pt x="197" y="1800"/>
                </a:lnTo>
                <a:lnTo>
                  <a:pt x="192" y="1797"/>
                </a:lnTo>
                <a:lnTo>
                  <a:pt x="187" y="1793"/>
                </a:lnTo>
                <a:lnTo>
                  <a:pt x="183" y="1789"/>
                </a:lnTo>
                <a:lnTo>
                  <a:pt x="179" y="1784"/>
                </a:lnTo>
                <a:lnTo>
                  <a:pt x="121" y="1698"/>
                </a:lnTo>
                <a:lnTo>
                  <a:pt x="118" y="1693"/>
                </a:lnTo>
                <a:lnTo>
                  <a:pt x="116" y="1686"/>
                </a:lnTo>
                <a:lnTo>
                  <a:pt x="114" y="1680"/>
                </a:lnTo>
                <a:lnTo>
                  <a:pt x="113" y="1674"/>
                </a:lnTo>
                <a:lnTo>
                  <a:pt x="112" y="1668"/>
                </a:lnTo>
                <a:lnTo>
                  <a:pt x="113" y="1662"/>
                </a:lnTo>
                <a:lnTo>
                  <a:pt x="113" y="1656"/>
                </a:lnTo>
                <a:lnTo>
                  <a:pt x="115" y="1650"/>
                </a:lnTo>
                <a:lnTo>
                  <a:pt x="120" y="1638"/>
                </a:lnTo>
                <a:lnTo>
                  <a:pt x="127" y="1627"/>
                </a:lnTo>
                <a:lnTo>
                  <a:pt x="137" y="1615"/>
                </a:lnTo>
                <a:lnTo>
                  <a:pt x="142" y="1611"/>
                </a:lnTo>
                <a:lnTo>
                  <a:pt x="148" y="1606"/>
                </a:lnTo>
                <a:lnTo>
                  <a:pt x="253" y="1522"/>
                </a:lnTo>
                <a:lnTo>
                  <a:pt x="245" y="1495"/>
                </a:lnTo>
                <a:lnTo>
                  <a:pt x="237" y="1469"/>
                </a:lnTo>
                <a:lnTo>
                  <a:pt x="229" y="1443"/>
                </a:lnTo>
                <a:lnTo>
                  <a:pt x="223" y="1416"/>
                </a:lnTo>
                <a:lnTo>
                  <a:pt x="217" y="1390"/>
                </a:lnTo>
                <a:lnTo>
                  <a:pt x="212" y="1362"/>
                </a:lnTo>
                <a:lnTo>
                  <a:pt x="208" y="1336"/>
                </a:lnTo>
                <a:lnTo>
                  <a:pt x="204" y="1309"/>
                </a:lnTo>
                <a:lnTo>
                  <a:pt x="197" y="1310"/>
                </a:lnTo>
                <a:lnTo>
                  <a:pt x="191" y="1310"/>
                </a:lnTo>
                <a:lnTo>
                  <a:pt x="70" y="1284"/>
                </a:lnTo>
                <a:lnTo>
                  <a:pt x="62" y="1283"/>
                </a:lnTo>
                <a:lnTo>
                  <a:pt x="55" y="1282"/>
                </a:lnTo>
                <a:lnTo>
                  <a:pt x="42" y="1278"/>
                </a:lnTo>
                <a:lnTo>
                  <a:pt x="30" y="1272"/>
                </a:lnTo>
                <a:lnTo>
                  <a:pt x="20" y="1264"/>
                </a:lnTo>
                <a:lnTo>
                  <a:pt x="16" y="1260"/>
                </a:lnTo>
                <a:lnTo>
                  <a:pt x="12" y="1255"/>
                </a:lnTo>
                <a:lnTo>
                  <a:pt x="7" y="1250"/>
                </a:lnTo>
                <a:lnTo>
                  <a:pt x="5" y="1243"/>
                </a:lnTo>
                <a:lnTo>
                  <a:pt x="2" y="1238"/>
                </a:lnTo>
                <a:lnTo>
                  <a:pt x="1" y="1232"/>
                </a:lnTo>
                <a:lnTo>
                  <a:pt x="0" y="1226"/>
                </a:lnTo>
                <a:lnTo>
                  <a:pt x="0" y="1220"/>
                </a:lnTo>
                <a:lnTo>
                  <a:pt x="5" y="1116"/>
                </a:lnTo>
                <a:lnTo>
                  <a:pt x="6" y="1109"/>
                </a:lnTo>
                <a:lnTo>
                  <a:pt x="7" y="1104"/>
                </a:lnTo>
                <a:lnTo>
                  <a:pt x="11" y="1098"/>
                </a:lnTo>
                <a:lnTo>
                  <a:pt x="13" y="1093"/>
                </a:lnTo>
                <a:lnTo>
                  <a:pt x="16" y="1087"/>
                </a:lnTo>
                <a:lnTo>
                  <a:pt x="20" y="1083"/>
                </a:lnTo>
                <a:lnTo>
                  <a:pt x="25" y="1078"/>
                </a:lnTo>
                <a:lnTo>
                  <a:pt x="30" y="1074"/>
                </a:lnTo>
                <a:lnTo>
                  <a:pt x="40" y="1068"/>
                </a:lnTo>
                <a:lnTo>
                  <a:pt x="53" y="1063"/>
                </a:lnTo>
                <a:lnTo>
                  <a:pt x="67" y="1060"/>
                </a:lnTo>
                <a:lnTo>
                  <a:pt x="75" y="1059"/>
                </a:lnTo>
                <a:lnTo>
                  <a:pt x="82" y="1059"/>
                </a:lnTo>
                <a:lnTo>
                  <a:pt x="205" y="1056"/>
                </a:lnTo>
                <a:lnTo>
                  <a:pt x="210" y="1025"/>
                </a:lnTo>
                <a:lnTo>
                  <a:pt x="215" y="996"/>
                </a:lnTo>
                <a:lnTo>
                  <a:pt x="221" y="966"/>
                </a:lnTo>
                <a:lnTo>
                  <a:pt x="228" y="938"/>
                </a:lnTo>
                <a:lnTo>
                  <a:pt x="236" y="908"/>
                </a:lnTo>
                <a:lnTo>
                  <a:pt x="244" y="880"/>
                </a:lnTo>
                <a:lnTo>
                  <a:pt x="254" y="851"/>
                </a:lnTo>
                <a:lnTo>
                  <a:pt x="265" y="823"/>
                </a:lnTo>
                <a:lnTo>
                  <a:pt x="185" y="758"/>
                </a:lnTo>
                <a:lnTo>
                  <a:pt x="179" y="754"/>
                </a:lnTo>
                <a:lnTo>
                  <a:pt x="173" y="750"/>
                </a:lnTo>
                <a:lnTo>
                  <a:pt x="163" y="740"/>
                </a:lnTo>
                <a:lnTo>
                  <a:pt x="155" y="728"/>
                </a:lnTo>
                <a:lnTo>
                  <a:pt x="150" y="716"/>
                </a:lnTo>
                <a:lnTo>
                  <a:pt x="148" y="710"/>
                </a:lnTo>
                <a:lnTo>
                  <a:pt x="147" y="704"/>
                </a:lnTo>
                <a:lnTo>
                  <a:pt x="146" y="698"/>
                </a:lnTo>
                <a:lnTo>
                  <a:pt x="146" y="692"/>
                </a:lnTo>
                <a:lnTo>
                  <a:pt x="147" y="686"/>
                </a:lnTo>
                <a:lnTo>
                  <a:pt x="148" y="680"/>
                </a:lnTo>
                <a:lnTo>
                  <a:pt x="150" y="675"/>
                </a:lnTo>
                <a:lnTo>
                  <a:pt x="153" y="668"/>
                </a:lnTo>
                <a:lnTo>
                  <a:pt x="206" y="579"/>
                </a:lnTo>
                <a:lnTo>
                  <a:pt x="209" y="574"/>
                </a:lnTo>
                <a:lnTo>
                  <a:pt x="213" y="569"/>
                </a:lnTo>
                <a:lnTo>
                  <a:pt x="217" y="565"/>
                </a:lnTo>
                <a:lnTo>
                  <a:pt x="222" y="562"/>
                </a:lnTo>
                <a:lnTo>
                  <a:pt x="228" y="559"/>
                </a:lnTo>
                <a:lnTo>
                  <a:pt x="233" y="556"/>
                </a:lnTo>
                <a:lnTo>
                  <a:pt x="239" y="554"/>
                </a:lnTo>
                <a:lnTo>
                  <a:pt x="245" y="553"/>
                </a:lnTo>
                <a:lnTo>
                  <a:pt x="258" y="552"/>
                </a:lnTo>
                <a:lnTo>
                  <a:pt x="272" y="553"/>
                </a:lnTo>
                <a:lnTo>
                  <a:pt x="286" y="557"/>
                </a:lnTo>
                <a:lnTo>
                  <a:pt x="292" y="560"/>
                </a:lnTo>
                <a:lnTo>
                  <a:pt x="299" y="563"/>
                </a:lnTo>
                <a:lnTo>
                  <a:pt x="383" y="603"/>
                </a:lnTo>
                <a:lnTo>
                  <a:pt x="402" y="579"/>
                </a:lnTo>
                <a:lnTo>
                  <a:pt x="420" y="556"/>
                </a:lnTo>
                <a:lnTo>
                  <a:pt x="439" y="532"/>
                </a:lnTo>
                <a:lnTo>
                  <a:pt x="461" y="509"/>
                </a:lnTo>
                <a:lnTo>
                  <a:pt x="481" y="487"/>
                </a:lnTo>
                <a:lnTo>
                  <a:pt x="503" y="465"/>
                </a:lnTo>
                <a:lnTo>
                  <a:pt x="527" y="444"/>
                </a:lnTo>
                <a:lnTo>
                  <a:pt x="550" y="423"/>
                </a:lnTo>
                <a:lnTo>
                  <a:pt x="496" y="339"/>
                </a:lnTo>
                <a:lnTo>
                  <a:pt x="492" y="334"/>
                </a:lnTo>
                <a:lnTo>
                  <a:pt x="487" y="328"/>
                </a:lnTo>
                <a:lnTo>
                  <a:pt x="481" y="315"/>
                </a:lnTo>
                <a:lnTo>
                  <a:pt x="477" y="303"/>
                </a:lnTo>
                <a:lnTo>
                  <a:pt x="476" y="289"/>
                </a:lnTo>
                <a:lnTo>
                  <a:pt x="476" y="283"/>
                </a:lnTo>
                <a:lnTo>
                  <a:pt x="476" y="276"/>
                </a:lnTo>
                <a:lnTo>
                  <a:pt x="478" y="270"/>
                </a:lnTo>
                <a:lnTo>
                  <a:pt x="480" y="265"/>
                </a:lnTo>
                <a:lnTo>
                  <a:pt x="482" y="259"/>
                </a:lnTo>
                <a:lnTo>
                  <a:pt x="485" y="254"/>
                </a:lnTo>
                <a:lnTo>
                  <a:pt x="489" y="249"/>
                </a:lnTo>
                <a:lnTo>
                  <a:pt x="493" y="245"/>
                </a:lnTo>
                <a:lnTo>
                  <a:pt x="571" y="176"/>
                </a:lnTo>
                <a:lnTo>
                  <a:pt x="575" y="172"/>
                </a:lnTo>
                <a:lnTo>
                  <a:pt x="581" y="169"/>
                </a:lnTo>
                <a:lnTo>
                  <a:pt x="587" y="167"/>
                </a:lnTo>
                <a:lnTo>
                  <a:pt x="593" y="165"/>
                </a:lnTo>
                <a:lnTo>
                  <a:pt x="599" y="162"/>
                </a:lnTo>
                <a:lnTo>
                  <a:pt x="605" y="162"/>
                </a:lnTo>
                <a:lnTo>
                  <a:pt x="611" y="162"/>
                </a:lnTo>
                <a:lnTo>
                  <a:pt x="617" y="162"/>
                </a:lnTo>
                <a:lnTo>
                  <a:pt x="630" y="167"/>
                </a:lnTo>
                <a:lnTo>
                  <a:pt x="642" y="172"/>
                </a:lnTo>
                <a:lnTo>
                  <a:pt x="654" y="180"/>
                </a:lnTo>
                <a:lnTo>
                  <a:pt x="660" y="184"/>
                </a:lnTo>
                <a:lnTo>
                  <a:pt x="665" y="190"/>
                </a:lnTo>
                <a:close/>
                <a:moveTo>
                  <a:pt x="1034" y="997"/>
                </a:moveTo>
                <a:lnTo>
                  <a:pt x="1034" y="997"/>
                </a:lnTo>
                <a:lnTo>
                  <a:pt x="1024" y="1006"/>
                </a:lnTo>
                <a:lnTo>
                  <a:pt x="1014" y="1015"/>
                </a:lnTo>
                <a:lnTo>
                  <a:pt x="1006" y="1024"/>
                </a:lnTo>
                <a:lnTo>
                  <a:pt x="997" y="1034"/>
                </a:lnTo>
                <a:lnTo>
                  <a:pt x="990" y="1043"/>
                </a:lnTo>
                <a:lnTo>
                  <a:pt x="983" y="1055"/>
                </a:lnTo>
                <a:lnTo>
                  <a:pt x="976" y="1065"/>
                </a:lnTo>
                <a:lnTo>
                  <a:pt x="970" y="1076"/>
                </a:lnTo>
                <a:lnTo>
                  <a:pt x="959" y="1098"/>
                </a:lnTo>
                <a:lnTo>
                  <a:pt x="951" y="1122"/>
                </a:lnTo>
                <a:lnTo>
                  <a:pt x="945" y="1145"/>
                </a:lnTo>
                <a:lnTo>
                  <a:pt x="942" y="1169"/>
                </a:lnTo>
                <a:lnTo>
                  <a:pt x="940" y="1194"/>
                </a:lnTo>
                <a:lnTo>
                  <a:pt x="941" y="1218"/>
                </a:lnTo>
                <a:lnTo>
                  <a:pt x="945" y="1242"/>
                </a:lnTo>
                <a:lnTo>
                  <a:pt x="951" y="1267"/>
                </a:lnTo>
                <a:lnTo>
                  <a:pt x="954" y="1279"/>
                </a:lnTo>
                <a:lnTo>
                  <a:pt x="959" y="1290"/>
                </a:lnTo>
                <a:lnTo>
                  <a:pt x="965" y="1302"/>
                </a:lnTo>
                <a:lnTo>
                  <a:pt x="970" y="1314"/>
                </a:lnTo>
                <a:lnTo>
                  <a:pt x="976" y="1325"/>
                </a:lnTo>
                <a:lnTo>
                  <a:pt x="983" y="1336"/>
                </a:lnTo>
                <a:lnTo>
                  <a:pt x="990" y="1346"/>
                </a:lnTo>
                <a:lnTo>
                  <a:pt x="998" y="1356"/>
                </a:lnTo>
                <a:lnTo>
                  <a:pt x="1007" y="1366"/>
                </a:lnTo>
                <a:lnTo>
                  <a:pt x="1016" y="1376"/>
                </a:lnTo>
                <a:lnTo>
                  <a:pt x="1025" y="1385"/>
                </a:lnTo>
                <a:lnTo>
                  <a:pt x="1035" y="1393"/>
                </a:lnTo>
                <a:lnTo>
                  <a:pt x="1045" y="1401"/>
                </a:lnTo>
                <a:lnTo>
                  <a:pt x="1055" y="1408"/>
                </a:lnTo>
                <a:lnTo>
                  <a:pt x="1066" y="1414"/>
                </a:lnTo>
                <a:lnTo>
                  <a:pt x="1077" y="1420"/>
                </a:lnTo>
                <a:lnTo>
                  <a:pt x="1100" y="1431"/>
                </a:lnTo>
                <a:lnTo>
                  <a:pt x="1123" y="1440"/>
                </a:lnTo>
                <a:lnTo>
                  <a:pt x="1146" y="1446"/>
                </a:lnTo>
                <a:lnTo>
                  <a:pt x="1171" y="1449"/>
                </a:lnTo>
                <a:lnTo>
                  <a:pt x="1195" y="1450"/>
                </a:lnTo>
                <a:lnTo>
                  <a:pt x="1220" y="1449"/>
                </a:lnTo>
                <a:lnTo>
                  <a:pt x="1244" y="1446"/>
                </a:lnTo>
                <a:lnTo>
                  <a:pt x="1268" y="1440"/>
                </a:lnTo>
                <a:lnTo>
                  <a:pt x="1281" y="1436"/>
                </a:lnTo>
                <a:lnTo>
                  <a:pt x="1292" y="1431"/>
                </a:lnTo>
                <a:lnTo>
                  <a:pt x="1303" y="1426"/>
                </a:lnTo>
                <a:lnTo>
                  <a:pt x="1315" y="1421"/>
                </a:lnTo>
                <a:lnTo>
                  <a:pt x="1326" y="1414"/>
                </a:lnTo>
                <a:lnTo>
                  <a:pt x="1336" y="1408"/>
                </a:lnTo>
                <a:lnTo>
                  <a:pt x="1348" y="1400"/>
                </a:lnTo>
                <a:lnTo>
                  <a:pt x="1358" y="1392"/>
                </a:lnTo>
                <a:lnTo>
                  <a:pt x="1368" y="1384"/>
                </a:lnTo>
                <a:lnTo>
                  <a:pt x="1377" y="1375"/>
                </a:lnTo>
                <a:lnTo>
                  <a:pt x="1386" y="1365"/>
                </a:lnTo>
                <a:lnTo>
                  <a:pt x="1394" y="1355"/>
                </a:lnTo>
                <a:lnTo>
                  <a:pt x="1402" y="1345"/>
                </a:lnTo>
                <a:lnTo>
                  <a:pt x="1410" y="1335"/>
                </a:lnTo>
                <a:lnTo>
                  <a:pt x="1416" y="1325"/>
                </a:lnTo>
                <a:lnTo>
                  <a:pt x="1422" y="1314"/>
                </a:lnTo>
                <a:lnTo>
                  <a:pt x="1433" y="1291"/>
                </a:lnTo>
                <a:lnTo>
                  <a:pt x="1441" y="1268"/>
                </a:lnTo>
                <a:lnTo>
                  <a:pt x="1446" y="1245"/>
                </a:lnTo>
                <a:lnTo>
                  <a:pt x="1450" y="1220"/>
                </a:lnTo>
                <a:lnTo>
                  <a:pt x="1451" y="1196"/>
                </a:lnTo>
                <a:lnTo>
                  <a:pt x="1450" y="1171"/>
                </a:lnTo>
                <a:lnTo>
                  <a:pt x="1447" y="1147"/>
                </a:lnTo>
                <a:lnTo>
                  <a:pt x="1441" y="1123"/>
                </a:lnTo>
                <a:lnTo>
                  <a:pt x="1437" y="1110"/>
                </a:lnTo>
                <a:lnTo>
                  <a:pt x="1433" y="1099"/>
                </a:lnTo>
                <a:lnTo>
                  <a:pt x="1428" y="1087"/>
                </a:lnTo>
                <a:lnTo>
                  <a:pt x="1422" y="1076"/>
                </a:lnTo>
                <a:lnTo>
                  <a:pt x="1416" y="1065"/>
                </a:lnTo>
                <a:lnTo>
                  <a:pt x="1409" y="1054"/>
                </a:lnTo>
                <a:lnTo>
                  <a:pt x="1401" y="1043"/>
                </a:lnTo>
                <a:lnTo>
                  <a:pt x="1393" y="1033"/>
                </a:lnTo>
                <a:lnTo>
                  <a:pt x="1385" y="1023"/>
                </a:lnTo>
                <a:lnTo>
                  <a:pt x="1376" y="1014"/>
                </a:lnTo>
                <a:lnTo>
                  <a:pt x="1367" y="1005"/>
                </a:lnTo>
                <a:lnTo>
                  <a:pt x="1357" y="997"/>
                </a:lnTo>
                <a:lnTo>
                  <a:pt x="1347" y="988"/>
                </a:lnTo>
                <a:lnTo>
                  <a:pt x="1336" y="981"/>
                </a:lnTo>
                <a:lnTo>
                  <a:pt x="1326" y="974"/>
                </a:lnTo>
                <a:lnTo>
                  <a:pt x="1315" y="968"/>
                </a:lnTo>
                <a:lnTo>
                  <a:pt x="1293" y="958"/>
                </a:lnTo>
                <a:lnTo>
                  <a:pt x="1269" y="950"/>
                </a:lnTo>
                <a:lnTo>
                  <a:pt x="1245" y="944"/>
                </a:lnTo>
                <a:lnTo>
                  <a:pt x="1222" y="941"/>
                </a:lnTo>
                <a:lnTo>
                  <a:pt x="1196" y="940"/>
                </a:lnTo>
                <a:lnTo>
                  <a:pt x="1172" y="941"/>
                </a:lnTo>
                <a:lnTo>
                  <a:pt x="1147" y="944"/>
                </a:lnTo>
                <a:lnTo>
                  <a:pt x="1124" y="950"/>
                </a:lnTo>
                <a:lnTo>
                  <a:pt x="1112" y="954"/>
                </a:lnTo>
                <a:lnTo>
                  <a:pt x="1100" y="958"/>
                </a:lnTo>
                <a:lnTo>
                  <a:pt x="1088" y="963"/>
                </a:lnTo>
                <a:lnTo>
                  <a:pt x="1077" y="968"/>
                </a:lnTo>
                <a:lnTo>
                  <a:pt x="1066" y="974"/>
                </a:lnTo>
                <a:lnTo>
                  <a:pt x="1055" y="981"/>
                </a:lnTo>
                <a:lnTo>
                  <a:pt x="1045" y="989"/>
                </a:lnTo>
                <a:lnTo>
                  <a:pt x="1034" y="997"/>
                </a:lnTo>
                <a:close/>
                <a:moveTo>
                  <a:pt x="1752" y="1586"/>
                </a:moveTo>
                <a:lnTo>
                  <a:pt x="1507" y="1386"/>
                </a:lnTo>
                <a:lnTo>
                  <a:pt x="1497" y="1404"/>
                </a:lnTo>
                <a:lnTo>
                  <a:pt x="1486" y="1421"/>
                </a:lnTo>
                <a:lnTo>
                  <a:pt x="1474" y="1437"/>
                </a:lnTo>
                <a:lnTo>
                  <a:pt x="1460" y="1450"/>
                </a:lnTo>
                <a:lnTo>
                  <a:pt x="1447" y="1462"/>
                </a:lnTo>
                <a:lnTo>
                  <a:pt x="1434" y="1472"/>
                </a:lnTo>
                <a:lnTo>
                  <a:pt x="1421" y="1481"/>
                </a:lnTo>
                <a:lnTo>
                  <a:pt x="1409" y="1489"/>
                </a:lnTo>
                <a:lnTo>
                  <a:pt x="1396" y="1496"/>
                </a:lnTo>
                <a:lnTo>
                  <a:pt x="1385" y="1502"/>
                </a:lnTo>
                <a:lnTo>
                  <a:pt x="1366" y="1510"/>
                </a:lnTo>
                <a:lnTo>
                  <a:pt x="1353" y="1515"/>
                </a:lnTo>
                <a:lnTo>
                  <a:pt x="1349" y="1516"/>
                </a:lnTo>
                <a:lnTo>
                  <a:pt x="1496" y="1796"/>
                </a:lnTo>
                <a:lnTo>
                  <a:pt x="1511" y="1790"/>
                </a:lnTo>
                <a:lnTo>
                  <a:pt x="1525" y="1785"/>
                </a:lnTo>
                <a:lnTo>
                  <a:pt x="1553" y="1772"/>
                </a:lnTo>
                <a:lnTo>
                  <a:pt x="1579" y="1757"/>
                </a:lnTo>
                <a:lnTo>
                  <a:pt x="1604" y="1740"/>
                </a:lnTo>
                <a:lnTo>
                  <a:pt x="1626" y="1723"/>
                </a:lnTo>
                <a:lnTo>
                  <a:pt x="1647" y="1706"/>
                </a:lnTo>
                <a:lnTo>
                  <a:pt x="1667" y="1688"/>
                </a:lnTo>
                <a:lnTo>
                  <a:pt x="1684" y="1671"/>
                </a:lnTo>
                <a:lnTo>
                  <a:pt x="1699" y="1654"/>
                </a:lnTo>
                <a:lnTo>
                  <a:pt x="1713" y="1639"/>
                </a:lnTo>
                <a:lnTo>
                  <a:pt x="1735" y="1611"/>
                </a:lnTo>
                <a:lnTo>
                  <a:pt x="1748" y="1593"/>
                </a:lnTo>
                <a:lnTo>
                  <a:pt x="1752" y="1586"/>
                </a:lnTo>
                <a:close/>
                <a:moveTo>
                  <a:pt x="1601" y="656"/>
                </a:moveTo>
                <a:lnTo>
                  <a:pt x="1400" y="902"/>
                </a:lnTo>
                <a:lnTo>
                  <a:pt x="1419" y="912"/>
                </a:lnTo>
                <a:lnTo>
                  <a:pt x="1436" y="923"/>
                </a:lnTo>
                <a:lnTo>
                  <a:pt x="1450" y="936"/>
                </a:lnTo>
                <a:lnTo>
                  <a:pt x="1464" y="948"/>
                </a:lnTo>
                <a:lnTo>
                  <a:pt x="1477" y="961"/>
                </a:lnTo>
                <a:lnTo>
                  <a:pt x="1487" y="974"/>
                </a:lnTo>
                <a:lnTo>
                  <a:pt x="1496" y="987"/>
                </a:lnTo>
                <a:lnTo>
                  <a:pt x="1504" y="1001"/>
                </a:lnTo>
                <a:lnTo>
                  <a:pt x="1511" y="1013"/>
                </a:lnTo>
                <a:lnTo>
                  <a:pt x="1516" y="1024"/>
                </a:lnTo>
                <a:lnTo>
                  <a:pt x="1524" y="1043"/>
                </a:lnTo>
                <a:lnTo>
                  <a:pt x="1528" y="1056"/>
                </a:lnTo>
                <a:lnTo>
                  <a:pt x="1530" y="1061"/>
                </a:lnTo>
                <a:lnTo>
                  <a:pt x="1810" y="912"/>
                </a:lnTo>
                <a:lnTo>
                  <a:pt x="1805" y="898"/>
                </a:lnTo>
                <a:lnTo>
                  <a:pt x="1799" y="884"/>
                </a:lnTo>
                <a:lnTo>
                  <a:pt x="1785" y="855"/>
                </a:lnTo>
                <a:lnTo>
                  <a:pt x="1771" y="830"/>
                </a:lnTo>
                <a:lnTo>
                  <a:pt x="1755" y="806"/>
                </a:lnTo>
                <a:lnTo>
                  <a:pt x="1738" y="783"/>
                </a:lnTo>
                <a:lnTo>
                  <a:pt x="1720" y="762"/>
                </a:lnTo>
                <a:lnTo>
                  <a:pt x="1703" y="743"/>
                </a:lnTo>
                <a:lnTo>
                  <a:pt x="1685" y="725"/>
                </a:lnTo>
                <a:lnTo>
                  <a:pt x="1669" y="709"/>
                </a:lnTo>
                <a:lnTo>
                  <a:pt x="1652" y="696"/>
                </a:lnTo>
                <a:lnTo>
                  <a:pt x="1626" y="675"/>
                </a:lnTo>
                <a:lnTo>
                  <a:pt x="1608" y="661"/>
                </a:lnTo>
                <a:lnTo>
                  <a:pt x="1601" y="656"/>
                </a:lnTo>
                <a:close/>
                <a:moveTo>
                  <a:pt x="794" y="1745"/>
                </a:moveTo>
                <a:lnTo>
                  <a:pt x="994" y="1500"/>
                </a:lnTo>
                <a:lnTo>
                  <a:pt x="976" y="1489"/>
                </a:lnTo>
                <a:lnTo>
                  <a:pt x="959" y="1478"/>
                </a:lnTo>
                <a:lnTo>
                  <a:pt x="944" y="1466"/>
                </a:lnTo>
                <a:lnTo>
                  <a:pt x="930" y="1453"/>
                </a:lnTo>
                <a:lnTo>
                  <a:pt x="919" y="1441"/>
                </a:lnTo>
                <a:lnTo>
                  <a:pt x="908" y="1427"/>
                </a:lnTo>
                <a:lnTo>
                  <a:pt x="898" y="1414"/>
                </a:lnTo>
                <a:lnTo>
                  <a:pt x="890" y="1401"/>
                </a:lnTo>
                <a:lnTo>
                  <a:pt x="884" y="1389"/>
                </a:lnTo>
                <a:lnTo>
                  <a:pt x="878" y="1378"/>
                </a:lnTo>
                <a:lnTo>
                  <a:pt x="870" y="1358"/>
                </a:lnTo>
                <a:lnTo>
                  <a:pt x="866" y="1346"/>
                </a:lnTo>
                <a:lnTo>
                  <a:pt x="865" y="1341"/>
                </a:lnTo>
                <a:lnTo>
                  <a:pt x="585" y="1489"/>
                </a:lnTo>
                <a:lnTo>
                  <a:pt x="590" y="1504"/>
                </a:lnTo>
                <a:lnTo>
                  <a:pt x="596" y="1518"/>
                </a:lnTo>
                <a:lnTo>
                  <a:pt x="609" y="1545"/>
                </a:lnTo>
                <a:lnTo>
                  <a:pt x="623" y="1572"/>
                </a:lnTo>
                <a:lnTo>
                  <a:pt x="639" y="1596"/>
                </a:lnTo>
                <a:lnTo>
                  <a:pt x="657" y="1618"/>
                </a:lnTo>
                <a:lnTo>
                  <a:pt x="674" y="1640"/>
                </a:lnTo>
                <a:lnTo>
                  <a:pt x="692" y="1659"/>
                </a:lnTo>
                <a:lnTo>
                  <a:pt x="710" y="1676"/>
                </a:lnTo>
                <a:lnTo>
                  <a:pt x="726" y="1692"/>
                </a:lnTo>
                <a:lnTo>
                  <a:pt x="742" y="1706"/>
                </a:lnTo>
                <a:lnTo>
                  <a:pt x="768" y="1727"/>
                </a:lnTo>
                <a:lnTo>
                  <a:pt x="787" y="1740"/>
                </a:lnTo>
                <a:lnTo>
                  <a:pt x="794" y="1745"/>
                </a:lnTo>
                <a:close/>
                <a:moveTo>
                  <a:pt x="666" y="782"/>
                </a:moveTo>
                <a:lnTo>
                  <a:pt x="911" y="982"/>
                </a:lnTo>
                <a:lnTo>
                  <a:pt x="921" y="964"/>
                </a:lnTo>
                <a:lnTo>
                  <a:pt x="932" y="947"/>
                </a:lnTo>
                <a:lnTo>
                  <a:pt x="944" y="932"/>
                </a:lnTo>
                <a:lnTo>
                  <a:pt x="957" y="918"/>
                </a:lnTo>
                <a:lnTo>
                  <a:pt x="971" y="906"/>
                </a:lnTo>
                <a:lnTo>
                  <a:pt x="984" y="895"/>
                </a:lnTo>
                <a:lnTo>
                  <a:pt x="997" y="886"/>
                </a:lnTo>
                <a:lnTo>
                  <a:pt x="1009" y="879"/>
                </a:lnTo>
                <a:lnTo>
                  <a:pt x="1021" y="872"/>
                </a:lnTo>
                <a:lnTo>
                  <a:pt x="1033" y="866"/>
                </a:lnTo>
                <a:lnTo>
                  <a:pt x="1052" y="858"/>
                </a:lnTo>
                <a:lnTo>
                  <a:pt x="1065" y="853"/>
                </a:lnTo>
                <a:lnTo>
                  <a:pt x="1069" y="852"/>
                </a:lnTo>
                <a:lnTo>
                  <a:pt x="921" y="572"/>
                </a:lnTo>
                <a:lnTo>
                  <a:pt x="907" y="577"/>
                </a:lnTo>
                <a:lnTo>
                  <a:pt x="892" y="583"/>
                </a:lnTo>
                <a:lnTo>
                  <a:pt x="865" y="596"/>
                </a:lnTo>
                <a:lnTo>
                  <a:pt x="839" y="612"/>
                </a:lnTo>
                <a:lnTo>
                  <a:pt x="814" y="628"/>
                </a:lnTo>
                <a:lnTo>
                  <a:pt x="792" y="644"/>
                </a:lnTo>
                <a:lnTo>
                  <a:pt x="770" y="662"/>
                </a:lnTo>
                <a:lnTo>
                  <a:pt x="751" y="680"/>
                </a:lnTo>
                <a:lnTo>
                  <a:pt x="734" y="697"/>
                </a:lnTo>
                <a:lnTo>
                  <a:pt x="719" y="714"/>
                </a:lnTo>
                <a:lnTo>
                  <a:pt x="704" y="729"/>
                </a:lnTo>
                <a:lnTo>
                  <a:pt x="683" y="757"/>
                </a:lnTo>
                <a:lnTo>
                  <a:pt x="670" y="775"/>
                </a:lnTo>
                <a:lnTo>
                  <a:pt x="666" y="7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</p:spPr>
        <p:txBody>
          <a:bodyPr/>
          <a:lstStyle/>
          <a:p>
            <a:pPr defTabSz="685800"/>
            <a:endParaRPr lang="en-US" sz="675" b="1">
              <a:solidFill>
                <a:srgbClr val="333333"/>
              </a:solidFill>
              <a:latin typeface="Aharoni" panose="02010803020104030203" pitchFamily="2" charset="-79"/>
              <a:ea typeface="ＭＳ Ｐゴシック"/>
              <a:cs typeface="Aharoni" panose="02010803020104030203" pitchFamily="2" charset="-79"/>
            </a:endParaRPr>
          </a:p>
        </p:txBody>
      </p:sp>
      <p:sp>
        <p:nvSpPr>
          <p:cNvPr id="195" name="Freeform 6"/>
          <p:cNvSpPr>
            <a:spLocks noEditPoints="1"/>
          </p:cNvSpPr>
          <p:nvPr/>
        </p:nvSpPr>
        <p:spPr bwMode="auto">
          <a:xfrm>
            <a:off x="1473143" y="3135127"/>
            <a:ext cx="151739" cy="147660"/>
          </a:xfrm>
          <a:custGeom>
            <a:avLst/>
            <a:gdLst>
              <a:gd name="T0" fmla="*/ 773113 w 2364"/>
              <a:gd name="T1" fmla="*/ 73056 h 2361"/>
              <a:gd name="T2" fmla="*/ 804069 w 2364"/>
              <a:gd name="T3" fmla="*/ 12705 h 2361"/>
              <a:gd name="T4" fmla="*/ 931863 w 2364"/>
              <a:gd name="T5" fmla="*/ 12705 h 2361"/>
              <a:gd name="T6" fmla="*/ 1081881 w 2364"/>
              <a:gd name="T7" fmla="*/ 158023 h 2361"/>
              <a:gd name="T8" fmla="*/ 1232694 w 2364"/>
              <a:gd name="T9" fmla="*/ 51616 h 2361"/>
              <a:gd name="T10" fmla="*/ 1353344 w 2364"/>
              <a:gd name="T11" fmla="*/ 92908 h 2361"/>
              <a:gd name="T12" fmla="*/ 1354138 w 2364"/>
              <a:gd name="T13" fmla="*/ 257284 h 2361"/>
              <a:gd name="T14" fmla="*/ 1583531 w 2364"/>
              <a:gd name="T15" fmla="*/ 291430 h 2361"/>
              <a:gd name="T16" fmla="*/ 1693863 w 2364"/>
              <a:gd name="T17" fmla="*/ 362897 h 2361"/>
              <a:gd name="T18" fmla="*/ 1687513 w 2364"/>
              <a:gd name="T19" fmla="*/ 433571 h 2361"/>
              <a:gd name="T20" fmla="*/ 1781175 w 2364"/>
              <a:gd name="T21" fmla="*/ 659091 h 2361"/>
              <a:gd name="T22" fmla="*/ 1846263 w 2364"/>
              <a:gd name="T23" fmla="*/ 680532 h 2361"/>
              <a:gd name="T24" fmla="*/ 1864519 w 2364"/>
              <a:gd name="T25" fmla="*/ 806791 h 2361"/>
              <a:gd name="T26" fmla="*/ 1744663 w 2364"/>
              <a:gd name="T27" fmla="*/ 975138 h 2361"/>
              <a:gd name="T28" fmla="*/ 1870869 w 2364"/>
              <a:gd name="T29" fmla="*/ 1103780 h 2361"/>
              <a:gd name="T30" fmla="*/ 1852613 w 2364"/>
              <a:gd name="T31" fmla="*/ 1230833 h 2361"/>
              <a:gd name="T32" fmla="*/ 1680369 w 2364"/>
              <a:gd name="T33" fmla="*/ 1258626 h 2361"/>
              <a:gd name="T34" fmla="*/ 1671638 w 2364"/>
              <a:gd name="T35" fmla="*/ 1479382 h 2361"/>
              <a:gd name="T36" fmla="*/ 1674019 w 2364"/>
              <a:gd name="T37" fmla="*/ 1550850 h 2361"/>
              <a:gd name="T38" fmla="*/ 1557338 w 2364"/>
              <a:gd name="T39" fmla="*/ 1613583 h 2361"/>
              <a:gd name="T40" fmla="*/ 1363663 w 2364"/>
              <a:gd name="T41" fmla="*/ 1621524 h 2361"/>
              <a:gd name="T42" fmla="*/ 1337469 w 2364"/>
              <a:gd name="T43" fmla="*/ 1781929 h 2361"/>
              <a:gd name="T44" fmla="*/ 1226344 w 2364"/>
              <a:gd name="T45" fmla="*/ 1847044 h 2361"/>
              <a:gd name="T46" fmla="*/ 1115219 w 2364"/>
              <a:gd name="T47" fmla="*/ 1719990 h 2361"/>
              <a:gd name="T48" fmla="*/ 918369 w 2364"/>
              <a:gd name="T49" fmla="*/ 1829574 h 2361"/>
              <a:gd name="T50" fmla="*/ 862806 w 2364"/>
              <a:gd name="T51" fmla="*/ 1874837 h 2361"/>
              <a:gd name="T52" fmla="*/ 742156 w 2364"/>
              <a:gd name="T53" fmla="*/ 1823221 h 2361"/>
              <a:gd name="T54" fmla="*/ 598488 w 2364"/>
              <a:gd name="T55" fmla="*/ 1655669 h 2361"/>
              <a:gd name="T56" fmla="*/ 451644 w 2364"/>
              <a:gd name="T57" fmla="*/ 1734284 h 2361"/>
              <a:gd name="T58" fmla="*/ 354013 w 2364"/>
              <a:gd name="T59" fmla="*/ 1650905 h 2361"/>
              <a:gd name="T60" fmla="*/ 354013 w 2364"/>
              <a:gd name="T61" fmla="*/ 1468265 h 2361"/>
              <a:gd name="T62" fmla="*/ 170656 w 2364"/>
              <a:gd name="T63" fmla="*/ 1434119 h 2361"/>
              <a:gd name="T64" fmla="*/ 90488 w 2364"/>
              <a:gd name="T65" fmla="*/ 1334064 h 2361"/>
              <a:gd name="T66" fmla="*/ 200819 w 2364"/>
              <a:gd name="T67" fmla="*/ 1208599 h 2361"/>
              <a:gd name="T68" fmla="*/ 55563 w 2364"/>
              <a:gd name="T69" fmla="*/ 1019606 h 2361"/>
              <a:gd name="T70" fmla="*/ 794 w 2364"/>
              <a:gd name="T71" fmla="*/ 978314 h 2361"/>
              <a:gd name="T72" fmla="*/ 23813 w 2364"/>
              <a:gd name="T73" fmla="*/ 852848 h 2361"/>
              <a:gd name="T74" fmla="*/ 187325 w 2364"/>
              <a:gd name="T75" fmla="*/ 721030 h 2361"/>
              <a:gd name="T76" fmla="*/ 116681 w 2364"/>
              <a:gd name="T77" fmla="*/ 559037 h 2361"/>
              <a:gd name="T78" fmla="*/ 176213 w 2364"/>
              <a:gd name="T79" fmla="*/ 446276 h 2361"/>
              <a:gd name="T80" fmla="*/ 319088 w 2364"/>
              <a:gd name="T81" fmla="*/ 459776 h 2361"/>
              <a:gd name="T82" fmla="*/ 381794 w 2364"/>
              <a:gd name="T83" fmla="*/ 250137 h 2361"/>
              <a:gd name="T84" fmla="*/ 453231 w 2364"/>
              <a:gd name="T85" fmla="*/ 139759 h 2361"/>
              <a:gd name="T86" fmla="*/ 523875 w 2364"/>
              <a:gd name="T87" fmla="*/ 146112 h 2361"/>
              <a:gd name="T88" fmla="*/ 769938 w 2364"/>
              <a:gd name="T89" fmla="*/ 854437 h 2361"/>
              <a:gd name="T90" fmla="*/ 769938 w 2364"/>
              <a:gd name="T91" fmla="*/ 1043429 h 2361"/>
              <a:gd name="T92" fmla="*/ 846138 w 2364"/>
              <a:gd name="T93" fmla="*/ 1122838 h 2361"/>
              <a:gd name="T94" fmla="*/ 1034256 w 2364"/>
              <a:gd name="T95" fmla="*/ 1132367 h 2361"/>
              <a:gd name="T96" fmla="*/ 1119188 w 2364"/>
              <a:gd name="T97" fmla="*/ 1060105 h 2361"/>
              <a:gd name="T98" fmla="*/ 1137444 w 2364"/>
              <a:gd name="T99" fmla="*/ 872700 h 2361"/>
              <a:gd name="T100" fmla="*/ 1069181 w 2364"/>
              <a:gd name="T101" fmla="*/ 784557 h 2361"/>
              <a:gd name="T102" fmla="*/ 882650 w 2364"/>
              <a:gd name="T103" fmla="*/ 757558 h 2361"/>
              <a:gd name="T104" fmla="*/ 1188244 w 2364"/>
              <a:gd name="T105" fmla="*/ 1114897 h 2361"/>
              <a:gd name="T106" fmla="*/ 1070769 w 2364"/>
              <a:gd name="T107" fmla="*/ 1203834 h 2361"/>
              <a:gd name="T108" fmla="*/ 1348581 w 2364"/>
              <a:gd name="T109" fmla="*/ 1313418 h 2361"/>
              <a:gd name="T110" fmla="*/ 1162050 w 2364"/>
              <a:gd name="T111" fmla="*/ 752794 h 2361"/>
              <a:gd name="T112" fmla="*/ 1432719 w 2364"/>
              <a:gd name="T113" fmla="*/ 713089 h 2361"/>
              <a:gd name="T114" fmla="*/ 1276350 w 2364"/>
              <a:gd name="T115" fmla="*/ 524891 h 2361"/>
              <a:gd name="T116" fmla="*/ 712788 w 2364"/>
              <a:gd name="T117" fmla="*/ 1122838 h 2361"/>
              <a:gd name="T118" fmla="*/ 494506 w 2364"/>
              <a:gd name="T119" fmla="*/ 1248303 h 2361"/>
              <a:gd name="T120" fmla="*/ 528638 w 2364"/>
              <a:gd name="T121" fmla="*/ 620975 h 2361"/>
              <a:gd name="T122" fmla="*/ 819944 w 2364"/>
              <a:gd name="T123" fmla="*/ 687678 h 2361"/>
              <a:gd name="T124" fmla="*/ 611188 w 2364"/>
              <a:gd name="T125" fmla="*/ 525685 h 236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364"/>
              <a:gd name="T190" fmla="*/ 0 h 2361"/>
              <a:gd name="T191" fmla="*/ 2364 w 2364"/>
              <a:gd name="T192" fmla="*/ 2361 h 236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364" h="2361">
                <a:moveTo>
                  <a:pt x="665" y="190"/>
                </a:moveTo>
                <a:lnTo>
                  <a:pt x="764" y="283"/>
                </a:lnTo>
                <a:lnTo>
                  <a:pt x="789" y="272"/>
                </a:lnTo>
                <a:lnTo>
                  <a:pt x="814" y="261"/>
                </a:lnTo>
                <a:lnTo>
                  <a:pt x="840" y="251"/>
                </a:lnTo>
                <a:lnTo>
                  <a:pt x="866" y="242"/>
                </a:lnTo>
                <a:lnTo>
                  <a:pt x="891" y="233"/>
                </a:lnTo>
                <a:lnTo>
                  <a:pt x="918" y="225"/>
                </a:lnTo>
                <a:lnTo>
                  <a:pt x="944" y="217"/>
                </a:lnTo>
                <a:lnTo>
                  <a:pt x="971" y="211"/>
                </a:lnTo>
                <a:lnTo>
                  <a:pt x="974" y="92"/>
                </a:lnTo>
                <a:lnTo>
                  <a:pt x="974" y="85"/>
                </a:lnTo>
                <a:lnTo>
                  <a:pt x="974" y="78"/>
                </a:lnTo>
                <a:lnTo>
                  <a:pt x="976" y="64"/>
                </a:lnTo>
                <a:lnTo>
                  <a:pt x="980" y="51"/>
                </a:lnTo>
                <a:lnTo>
                  <a:pt x="986" y="40"/>
                </a:lnTo>
                <a:lnTo>
                  <a:pt x="989" y="34"/>
                </a:lnTo>
                <a:lnTo>
                  <a:pt x="993" y="29"/>
                </a:lnTo>
                <a:lnTo>
                  <a:pt x="998" y="25"/>
                </a:lnTo>
                <a:lnTo>
                  <a:pt x="1003" y="21"/>
                </a:lnTo>
                <a:lnTo>
                  <a:pt x="1008" y="18"/>
                </a:lnTo>
                <a:lnTo>
                  <a:pt x="1013" y="16"/>
                </a:lnTo>
                <a:lnTo>
                  <a:pt x="1019" y="14"/>
                </a:lnTo>
                <a:lnTo>
                  <a:pt x="1025" y="13"/>
                </a:lnTo>
                <a:lnTo>
                  <a:pt x="1129" y="0"/>
                </a:lnTo>
                <a:lnTo>
                  <a:pt x="1135" y="0"/>
                </a:lnTo>
                <a:lnTo>
                  <a:pt x="1141" y="0"/>
                </a:lnTo>
                <a:lnTo>
                  <a:pt x="1147" y="1"/>
                </a:lnTo>
                <a:lnTo>
                  <a:pt x="1152" y="3"/>
                </a:lnTo>
                <a:lnTo>
                  <a:pt x="1159" y="5"/>
                </a:lnTo>
                <a:lnTo>
                  <a:pt x="1164" y="8"/>
                </a:lnTo>
                <a:lnTo>
                  <a:pt x="1169" y="12"/>
                </a:lnTo>
                <a:lnTo>
                  <a:pt x="1174" y="16"/>
                </a:lnTo>
                <a:lnTo>
                  <a:pt x="1183" y="26"/>
                </a:lnTo>
                <a:lnTo>
                  <a:pt x="1190" y="38"/>
                </a:lnTo>
                <a:lnTo>
                  <a:pt x="1195" y="51"/>
                </a:lnTo>
                <a:lnTo>
                  <a:pt x="1196" y="58"/>
                </a:lnTo>
                <a:lnTo>
                  <a:pt x="1198" y="65"/>
                </a:lnTo>
                <a:lnTo>
                  <a:pt x="1223" y="186"/>
                </a:lnTo>
                <a:lnTo>
                  <a:pt x="1251" y="187"/>
                </a:lnTo>
                <a:lnTo>
                  <a:pt x="1279" y="189"/>
                </a:lnTo>
                <a:lnTo>
                  <a:pt x="1307" y="191"/>
                </a:lnTo>
                <a:lnTo>
                  <a:pt x="1334" y="195"/>
                </a:lnTo>
                <a:lnTo>
                  <a:pt x="1363" y="199"/>
                </a:lnTo>
                <a:lnTo>
                  <a:pt x="1390" y="204"/>
                </a:lnTo>
                <a:lnTo>
                  <a:pt x="1418" y="210"/>
                </a:lnTo>
                <a:lnTo>
                  <a:pt x="1445" y="216"/>
                </a:lnTo>
                <a:lnTo>
                  <a:pt x="1506" y="112"/>
                </a:lnTo>
                <a:lnTo>
                  <a:pt x="1508" y="105"/>
                </a:lnTo>
                <a:lnTo>
                  <a:pt x="1512" y="98"/>
                </a:lnTo>
                <a:lnTo>
                  <a:pt x="1520" y="87"/>
                </a:lnTo>
                <a:lnTo>
                  <a:pt x="1530" y="77"/>
                </a:lnTo>
                <a:lnTo>
                  <a:pt x="1541" y="70"/>
                </a:lnTo>
                <a:lnTo>
                  <a:pt x="1547" y="67"/>
                </a:lnTo>
                <a:lnTo>
                  <a:pt x="1553" y="65"/>
                </a:lnTo>
                <a:lnTo>
                  <a:pt x="1559" y="63"/>
                </a:lnTo>
                <a:lnTo>
                  <a:pt x="1564" y="62"/>
                </a:lnTo>
                <a:lnTo>
                  <a:pt x="1570" y="62"/>
                </a:lnTo>
                <a:lnTo>
                  <a:pt x="1576" y="63"/>
                </a:lnTo>
                <a:lnTo>
                  <a:pt x="1582" y="64"/>
                </a:lnTo>
                <a:lnTo>
                  <a:pt x="1588" y="66"/>
                </a:lnTo>
                <a:lnTo>
                  <a:pt x="1686" y="104"/>
                </a:lnTo>
                <a:lnTo>
                  <a:pt x="1691" y="106"/>
                </a:lnTo>
                <a:lnTo>
                  <a:pt x="1696" y="109"/>
                </a:lnTo>
                <a:lnTo>
                  <a:pt x="1701" y="113"/>
                </a:lnTo>
                <a:lnTo>
                  <a:pt x="1705" y="117"/>
                </a:lnTo>
                <a:lnTo>
                  <a:pt x="1709" y="122"/>
                </a:lnTo>
                <a:lnTo>
                  <a:pt x="1712" y="127"/>
                </a:lnTo>
                <a:lnTo>
                  <a:pt x="1715" y="133"/>
                </a:lnTo>
                <a:lnTo>
                  <a:pt x="1717" y="138"/>
                </a:lnTo>
                <a:lnTo>
                  <a:pt x="1720" y="151"/>
                </a:lnTo>
                <a:lnTo>
                  <a:pt x="1721" y="165"/>
                </a:lnTo>
                <a:lnTo>
                  <a:pt x="1720" y="179"/>
                </a:lnTo>
                <a:lnTo>
                  <a:pt x="1718" y="186"/>
                </a:lnTo>
                <a:lnTo>
                  <a:pt x="1716" y="193"/>
                </a:lnTo>
                <a:lnTo>
                  <a:pt x="1682" y="310"/>
                </a:lnTo>
                <a:lnTo>
                  <a:pt x="1706" y="324"/>
                </a:lnTo>
                <a:lnTo>
                  <a:pt x="1732" y="339"/>
                </a:lnTo>
                <a:lnTo>
                  <a:pt x="1756" y="355"/>
                </a:lnTo>
                <a:lnTo>
                  <a:pt x="1779" y="372"/>
                </a:lnTo>
                <a:lnTo>
                  <a:pt x="1803" y="389"/>
                </a:lnTo>
                <a:lnTo>
                  <a:pt x="1826" y="407"/>
                </a:lnTo>
                <a:lnTo>
                  <a:pt x="1848" y="426"/>
                </a:lnTo>
                <a:lnTo>
                  <a:pt x="1871" y="446"/>
                </a:lnTo>
                <a:lnTo>
                  <a:pt x="1970" y="382"/>
                </a:lnTo>
                <a:lnTo>
                  <a:pt x="1976" y="377"/>
                </a:lnTo>
                <a:lnTo>
                  <a:pt x="1983" y="373"/>
                </a:lnTo>
                <a:lnTo>
                  <a:pt x="1995" y="367"/>
                </a:lnTo>
                <a:lnTo>
                  <a:pt x="2008" y="363"/>
                </a:lnTo>
                <a:lnTo>
                  <a:pt x="2021" y="362"/>
                </a:lnTo>
                <a:lnTo>
                  <a:pt x="2027" y="362"/>
                </a:lnTo>
                <a:lnTo>
                  <a:pt x="2033" y="362"/>
                </a:lnTo>
                <a:lnTo>
                  <a:pt x="2039" y="364"/>
                </a:lnTo>
                <a:lnTo>
                  <a:pt x="2046" y="366"/>
                </a:lnTo>
                <a:lnTo>
                  <a:pt x="2051" y="368"/>
                </a:lnTo>
                <a:lnTo>
                  <a:pt x="2057" y="371"/>
                </a:lnTo>
                <a:lnTo>
                  <a:pt x="2061" y="375"/>
                </a:lnTo>
                <a:lnTo>
                  <a:pt x="2066" y="379"/>
                </a:lnTo>
                <a:lnTo>
                  <a:pt x="2134" y="457"/>
                </a:lnTo>
                <a:lnTo>
                  <a:pt x="2138" y="462"/>
                </a:lnTo>
                <a:lnTo>
                  <a:pt x="2141" y="467"/>
                </a:lnTo>
                <a:lnTo>
                  <a:pt x="2144" y="472"/>
                </a:lnTo>
                <a:lnTo>
                  <a:pt x="2146" y="478"/>
                </a:lnTo>
                <a:lnTo>
                  <a:pt x="2147" y="485"/>
                </a:lnTo>
                <a:lnTo>
                  <a:pt x="2147" y="491"/>
                </a:lnTo>
                <a:lnTo>
                  <a:pt x="2147" y="497"/>
                </a:lnTo>
                <a:lnTo>
                  <a:pt x="2147" y="504"/>
                </a:lnTo>
                <a:lnTo>
                  <a:pt x="2144" y="516"/>
                </a:lnTo>
                <a:lnTo>
                  <a:pt x="2138" y="528"/>
                </a:lnTo>
                <a:lnTo>
                  <a:pt x="2130" y="540"/>
                </a:lnTo>
                <a:lnTo>
                  <a:pt x="2126" y="546"/>
                </a:lnTo>
                <a:lnTo>
                  <a:pt x="2120" y="551"/>
                </a:lnTo>
                <a:lnTo>
                  <a:pt x="2035" y="639"/>
                </a:lnTo>
                <a:lnTo>
                  <a:pt x="2052" y="663"/>
                </a:lnTo>
                <a:lnTo>
                  <a:pt x="2066" y="688"/>
                </a:lnTo>
                <a:lnTo>
                  <a:pt x="2080" y="713"/>
                </a:lnTo>
                <a:lnTo>
                  <a:pt x="2093" y="739"/>
                </a:lnTo>
                <a:lnTo>
                  <a:pt x="2105" y="764"/>
                </a:lnTo>
                <a:lnTo>
                  <a:pt x="2118" y="790"/>
                </a:lnTo>
                <a:lnTo>
                  <a:pt x="2128" y="816"/>
                </a:lnTo>
                <a:lnTo>
                  <a:pt x="2138" y="842"/>
                </a:lnTo>
                <a:lnTo>
                  <a:pt x="2244" y="830"/>
                </a:lnTo>
                <a:lnTo>
                  <a:pt x="2252" y="828"/>
                </a:lnTo>
                <a:lnTo>
                  <a:pt x="2259" y="827"/>
                </a:lnTo>
                <a:lnTo>
                  <a:pt x="2273" y="827"/>
                </a:lnTo>
                <a:lnTo>
                  <a:pt x="2286" y="829"/>
                </a:lnTo>
                <a:lnTo>
                  <a:pt x="2298" y="833"/>
                </a:lnTo>
                <a:lnTo>
                  <a:pt x="2305" y="836"/>
                </a:lnTo>
                <a:lnTo>
                  <a:pt x="2310" y="840"/>
                </a:lnTo>
                <a:lnTo>
                  <a:pt x="2315" y="843"/>
                </a:lnTo>
                <a:lnTo>
                  <a:pt x="2319" y="848"/>
                </a:lnTo>
                <a:lnTo>
                  <a:pt x="2323" y="852"/>
                </a:lnTo>
                <a:lnTo>
                  <a:pt x="2326" y="857"/>
                </a:lnTo>
                <a:lnTo>
                  <a:pt x="2329" y="864"/>
                </a:lnTo>
                <a:lnTo>
                  <a:pt x="2331" y="870"/>
                </a:lnTo>
                <a:lnTo>
                  <a:pt x="2358" y="969"/>
                </a:lnTo>
                <a:lnTo>
                  <a:pt x="2359" y="975"/>
                </a:lnTo>
                <a:lnTo>
                  <a:pt x="2360" y="981"/>
                </a:lnTo>
                <a:lnTo>
                  <a:pt x="2360" y="987"/>
                </a:lnTo>
                <a:lnTo>
                  <a:pt x="2359" y="994"/>
                </a:lnTo>
                <a:lnTo>
                  <a:pt x="2357" y="1000"/>
                </a:lnTo>
                <a:lnTo>
                  <a:pt x="2355" y="1006"/>
                </a:lnTo>
                <a:lnTo>
                  <a:pt x="2353" y="1011"/>
                </a:lnTo>
                <a:lnTo>
                  <a:pt x="2349" y="1016"/>
                </a:lnTo>
                <a:lnTo>
                  <a:pt x="2341" y="1026"/>
                </a:lnTo>
                <a:lnTo>
                  <a:pt x="2331" y="1035"/>
                </a:lnTo>
                <a:lnTo>
                  <a:pt x="2319" y="1042"/>
                </a:lnTo>
                <a:lnTo>
                  <a:pt x="2312" y="1045"/>
                </a:lnTo>
                <a:lnTo>
                  <a:pt x="2305" y="1047"/>
                </a:lnTo>
                <a:lnTo>
                  <a:pt x="2194" y="1088"/>
                </a:lnTo>
                <a:lnTo>
                  <a:pt x="2197" y="1116"/>
                </a:lnTo>
                <a:lnTo>
                  <a:pt x="2198" y="1145"/>
                </a:lnTo>
                <a:lnTo>
                  <a:pt x="2199" y="1172"/>
                </a:lnTo>
                <a:lnTo>
                  <a:pt x="2199" y="1201"/>
                </a:lnTo>
                <a:lnTo>
                  <a:pt x="2198" y="1228"/>
                </a:lnTo>
                <a:lnTo>
                  <a:pt x="2197" y="1257"/>
                </a:lnTo>
                <a:lnTo>
                  <a:pt x="2194" y="1285"/>
                </a:lnTo>
                <a:lnTo>
                  <a:pt x="2191" y="1313"/>
                </a:lnTo>
                <a:lnTo>
                  <a:pt x="2303" y="1352"/>
                </a:lnTo>
                <a:lnTo>
                  <a:pt x="2310" y="1354"/>
                </a:lnTo>
                <a:lnTo>
                  <a:pt x="2317" y="1356"/>
                </a:lnTo>
                <a:lnTo>
                  <a:pt x="2330" y="1362"/>
                </a:lnTo>
                <a:lnTo>
                  <a:pt x="2341" y="1370"/>
                </a:lnTo>
                <a:lnTo>
                  <a:pt x="2350" y="1380"/>
                </a:lnTo>
                <a:lnTo>
                  <a:pt x="2354" y="1385"/>
                </a:lnTo>
                <a:lnTo>
                  <a:pt x="2357" y="1390"/>
                </a:lnTo>
                <a:lnTo>
                  <a:pt x="2359" y="1396"/>
                </a:lnTo>
                <a:lnTo>
                  <a:pt x="2361" y="1401"/>
                </a:lnTo>
                <a:lnTo>
                  <a:pt x="2364" y="1407"/>
                </a:lnTo>
                <a:lnTo>
                  <a:pt x="2364" y="1413"/>
                </a:lnTo>
                <a:lnTo>
                  <a:pt x="2364" y="1419"/>
                </a:lnTo>
                <a:lnTo>
                  <a:pt x="2364" y="1425"/>
                </a:lnTo>
                <a:lnTo>
                  <a:pt x="2344" y="1528"/>
                </a:lnTo>
                <a:lnTo>
                  <a:pt x="2342" y="1534"/>
                </a:lnTo>
                <a:lnTo>
                  <a:pt x="2340" y="1539"/>
                </a:lnTo>
                <a:lnTo>
                  <a:pt x="2337" y="1545"/>
                </a:lnTo>
                <a:lnTo>
                  <a:pt x="2334" y="1550"/>
                </a:lnTo>
                <a:lnTo>
                  <a:pt x="2330" y="1554"/>
                </a:lnTo>
                <a:lnTo>
                  <a:pt x="2326" y="1558"/>
                </a:lnTo>
                <a:lnTo>
                  <a:pt x="2321" y="1563"/>
                </a:lnTo>
                <a:lnTo>
                  <a:pt x="2315" y="1566"/>
                </a:lnTo>
                <a:lnTo>
                  <a:pt x="2304" y="1572"/>
                </a:lnTo>
                <a:lnTo>
                  <a:pt x="2290" y="1575"/>
                </a:lnTo>
                <a:lnTo>
                  <a:pt x="2276" y="1576"/>
                </a:lnTo>
                <a:lnTo>
                  <a:pt x="2269" y="1575"/>
                </a:lnTo>
                <a:lnTo>
                  <a:pt x="2261" y="1574"/>
                </a:lnTo>
                <a:lnTo>
                  <a:pt x="2127" y="1560"/>
                </a:lnTo>
                <a:lnTo>
                  <a:pt x="2117" y="1585"/>
                </a:lnTo>
                <a:lnTo>
                  <a:pt x="2105" y="1609"/>
                </a:lnTo>
                <a:lnTo>
                  <a:pt x="2093" y="1634"/>
                </a:lnTo>
                <a:lnTo>
                  <a:pt x="2081" y="1658"/>
                </a:lnTo>
                <a:lnTo>
                  <a:pt x="2068" y="1682"/>
                </a:lnTo>
                <a:lnTo>
                  <a:pt x="2055" y="1706"/>
                </a:lnTo>
                <a:lnTo>
                  <a:pt x="2039" y="1729"/>
                </a:lnTo>
                <a:lnTo>
                  <a:pt x="2024" y="1751"/>
                </a:lnTo>
                <a:lnTo>
                  <a:pt x="2030" y="1757"/>
                </a:lnTo>
                <a:lnTo>
                  <a:pt x="2101" y="1858"/>
                </a:lnTo>
                <a:lnTo>
                  <a:pt x="2106" y="1863"/>
                </a:lnTo>
                <a:lnTo>
                  <a:pt x="2111" y="1869"/>
                </a:lnTo>
                <a:lnTo>
                  <a:pt x="2118" y="1882"/>
                </a:lnTo>
                <a:lnTo>
                  <a:pt x="2122" y="1895"/>
                </a:lnTo>
                <a:lnTo>
                  <a:pt x="2125" y="1908"/>
                </a:lnTo>
                <a:lnTo>
                  <a:pt x="2125" y="1914"/>
                </a:lnTo>
                <a:lnTo>
                  <a:pt x="2124" y="1920"/>
                </a:lnTo>
                <a:lnTo>
                  <a:pt x="2123" y="1926"/>
                </a:lnTo>
                <a:lnTo>
                  <a:pt x="2122" y="1932"/>
                </a:lnTo>
                <a:lnTo>
                  <a:pt x="2119" y="1937"/>
                </a:lnTo>
                <a:lnTo>
                  <a:pt x="2116" y="1944"/>
                </a:lnTo>
                <a:lnTo>
                  <a:pt x="2113" y="1949"/>
                </a:lnTo>
                <a:lnTo>
                  <a:pt x="2109" y="1953"/>
                </a:lnTo>
                <a:lnTo>
                  <a:pt x="2033" y="2025"/>
                </a:lnTo>
                <a:lnTo>
                  <a:pt x="2028" y="2029"/>
                </a:lnTo>
                <a:lnTo>
                  <a:pt x="2023" y="2032"/>
                </a:lnTo>
                <a:lnTo>
                  <a:pt x="2018" y="2035"/>
                </a:lnTo>
                <a:lnTo>
                  <a:pt x="2012" y="2037"/>
                </a:lnTo>
                <a:lnTo>
                  <a:pt x="2006" y="2039"/>
                </a:lnTo>
                <a:lnTo>
                  <a:pt x="2000" y="2039"/>
                </a:lnTo>
                <a:lnTo>
                  <a:pt x="1994" y="2040"/>
                </a:lnTo>
                <a:lnTo>
                  <a:pt x="1988" y="2039"/>
                </a:lnTo>
                <a:lnTo>
                  <a:pt x="1974" y="2037"/>
                </a:lnTo>
                <a:lnTo>
                  <a:pt x="1962" y="2032"/>
                </a:lnTo>
                <a:lnTo>
                  <a:pt x="1950" y="2024"/>
                </a:lnTo>
                <a:lnTo>
                  <a:pt x="1944" y="2020"/>
                </a:lnTo>
                <a:lnTo>
                  <a:pt x="1939" y="2015"/>
                </a:lnTo>
                <a:lnTo>
                  <a:pt x="1856" y="1941"/>
                </a:lnTo>
                <a:lnTo>
                  <a:pt x="1832" y="1961"/>
                </a:lnTo>
                <a:lnTo>
                  <a:pt x="1810" y="1979"/>
                </a:lnTo>
                <a:lnTo>
                  <a:pt x="1787" y="1995"/>
                </a:lnTo>
                <a:lnTo>
                  <a:pt x="1765" y="2012"/>
                </a:lnTo>
                <a:lnTo>
                  <a:pt x="1742" y="2028"/>
                </a:lnTo>
                <a:lnTo>
                  <a:pt x="1718" y="2042"/>
                </a:lnTo>
                <a:lnTo>
                  <a:pt x="1695" y="2056"/>
                </a:lnTo>
                <a:lnTo>
                  <a:pt x="1671" y="2069"/>
                </a:lnTo>
                <a:lnTo>
                  <a:pt x="1646" y="2082"/>
                </a:lnTo>
                <a:lnTo>
                  <a:pt x="1680" y="2178"/>
                </a:lnTo>
                <a:lnTo>
                  <a:pt x="1683" y="2185"/>
                </a:lnTo>
                <a:lnTo>
                  <a:pt x="1686" y="2191"/>
                </a:lnTo>
                <a:lnTo>
                  <a:pt x="1689" y="2206"/>
                </a:lnTo>
                <a:lnTo>
                  <a:pt x="1690" y="2219"/>
                </a:lnTo>
                <a:lnTo>
                  <a:pt x="1688" y="2232"/>
                </a:lnTo>
                <a:lnTo>
                  <a:pt x="1687" y="2238"/>
                </a:lnTo>
                <a:lnTo>
                  <a:pt x="1685" y="2244"/>
                </a:lnTo>
                <a:lnTo>
                  <a:pt x="1682" y="2249"/>
                </a:lnTo>
                <a:lnTo>
                  <a:pt x="1679" y="2255"/>
                </a:lnTo>
                <a:lnTo>
                  <a:pt x="1675" y="2259"/>
                </a:lnTo>
                <a:lnTo>
                  <a:pt x="1671" y="2265"/>
                </a:lnTo>
                <a:lnTo>
                  <a:pt x="1666" y="2268"/>
                </a:lnTo>
                <a:lnTo>
                  <a:pt x="1660" y="2272"/>
                </a:lnTo>
                <a:lnTo>
                  <a:pt x="1569" y="2320"/>
                </a:lnTo>
                <a:lnTo>
                  <a:pt x="1563" y="2322"/>
                </a:lnTo>
                <a:lnTo>
                  <a:pt x="1557" y="2324"/>
                </a:lnTo>
                <a:lnTo>
                  <a:pt x="1551" y="2326"/>
                </a:lnTo>
                <a:lnTo>
                  <a:pt x="1545" y="2326"/>
                </a:lnTo>
                <a:lnTo>
                  <a:pt x="1539" y="2326"/>
                </a:lnTo>
                <a:lnTo>
                  <a:pt x="1532" y="2324"/>
                </a:lnTo>
                <a:lnTo>
                  <a:pt x="1526" y="2323"/>
                </a:lnTo>
                <a:lnTo>
                  <a:pt x="1520" y="2321"/>
                </a:lnTo>
                <a:lnTo>
                  <a:pt x="1509" y="2315"/>
                </a:lnTo>
                <a:lnTo>
                  <a:pt x="1498" y="2307"/>
                </a:lnTo>
                <a:lnTo>
                  <a:pt x="1489" y="2297"/>
                </a:lnTo>
                <a:lnTo>
                  <a:pt x="1485" y="2291"/>
                </a:lnTo>
                <a:lnTo>
                  <a:pt x="1481" y="2284"/>
                </a:lnTo>
                <a:lnTo>
                  <a:pt x="1406" y="2168"/>
                </a:lnTo>
                <a:lnTo>
                  <a:pt x="1405" y="2166"/>
                </a:lnTo>
                <a:lnTo>
                  <a:pt x="1379" y="2172"/>
                </a:lnTo>
                <a:lnTo>
                  <a:pt x="1352" y="2176"/>
                </a:lnTo>
                <a:lnTo>
                  <a:pt x="1325" y="2180"/>
                </a:lnTo>
                <a:lnTo>
                  <a:pt x="1298" y="2183"/>
                </a:lnTo>
                <a:lnTo>
                  <a:pt x="1270" y="2185"/>
                </a:lnTo>
                <a:lnTo>
                  <a:pt x="1244" y="2187"/>
                </a:lnTo>
                <a:lnTo>
                  <a:pt x="1216" y="2188"/>
                </a:lnTo>
                <a:lnTo>
                  <a:pt x="1189" y="2188"/>
                </a:lnTo>
                <a:lnTo>
                  <a:pt x="1158" y="2296"/>
                </a:lnTo>
                <a:lnTo>
                  <a:pt x="1157" y="2304"/>
                </a:lnTo>
                <a:lnTo>
                  <a:pt x="1155" y="2311"/>
                </a:lnTo>
                <a:lnTo>
                  <a:pt x="1149" y="2323"/>
                </a:lnTo>
                <a:lnTo>
                  <a:pt x="1142" y="2336"/>
                </a:lnTo>
                <a:lnTo>
                  <a:pt x="1133" y="2345"/>
                </a:lnTo>
                <a:lnTo>
                  <a:pt x="1128" y="2349"/>
                </a:lnTo>
                <a:lnTo>
                  <a:pt x="1123" y="2353"/>
                </a:lnTo>
                <a:lnTo>
                  <a:pt x="1118" y="2356"/>
                </a:lnTo>
                <a:lnTo>
                  <a:pt x="1112" y="2358"/>
                </a:lnTo>
                <a:lnTo>
                  <a:pt x="1107" y="2360"/>
                </a:lnTo>
                <a:lnTo>
                  <a:pt x="1101" y="2361"/>
                </a:lnTo>
                <a:lnTo>
                  <a:pt x="1095" y="2361"/>
                </a:lnTo>
                <a:lnTo>
                  <a:pt x="1087" y="2361"/>
                </a:lnTo>
                <a:lnTo>
                  <a:pt x="985" y="2348"/>
                </a:lnTo>
                <a:lnTo>
                  <a:pt x="979" y="2346"/>
                </a:lnTo>
                <a:lnTo>
                  <a:pt x="973" y="2345"/>
                </a:lnTo>
                <a:lnTo>
                  <a:pt x="968" y="2342"/>
                </a:lnTo>
                <a:lnTo>
                  <a:pt x="963" y="2339"/>
                </a:lnTo>
                <a:lnTo>
                  <a:pt x="957" y="2335"/>
                </a:lnTo>
                <a:lnTo>
                  <a:pt x="952" y="2331"/>
                </a:lnTo>
                <a:lnTo>
                  <a:pt x="948" y="2326"/>
                </a:lnTo>
                <a:lnTo>
                  <a:pt x="945" y="2320"/>
                </a:lnTo>
                <a:lnTo>
                  <a:pt x="939" y="2309"/>
                </a:lnTo>
                <a:lnTo>
                  <a:pt x="935" y="2296"/>
                </a:lnTo>
                <a:lnTo>
                  <a:pt x="933" y="2282"/>
                </a:lnTo>
                <a:lnTo>
                  <a:pt x="933" y="2275"/>
                </a:lnTo>
                <a:lnTo>
                  <a:pt x="934" y="2268"/>
                </a:lnTo>
                <a:lnTo>
                  <a:pt x="939" y="2154"/>
                </a:lnTo>
                <a:lnTo>
                  <a:pt x="913" y="2147"/>
                </a:lnTo>
                <a:lnTo>
                  <a:pt x="885" y="2139"/>
                </a:lnTo>
                <a:lnTo>
                  <a:pt x="859" y="2129"/>
                </a:lnTo>
                <a:lnTo>
                  <a:pt x="832" y="2119"/>
                </a:lnTo>
                <a:lnTo>
                  <a:pt x="806" y="2109"/>
                </a:lnTo>
                <a:lnTo>
                  <a:pt x="781" y="2097"/>
                </a:lnTo>
                <a:lnTo>
                  <a:pt x="754" y="2085"/>
                </a:lnTo>
                <a:lnTo>
                  <a:pt x="729" y="2073"/>
                </a:lnTo>
                <a:lnTo>
                  <a:pt x="639" y="2155"/>
                </a:lnTo>
                <a:lnTo>
                  <a:pt x="635" y="2161"/>
                </a:lnTo>
                <a:lnTo>
                  <a:pt x="629" y="2166"/>
                </a:lnTo>
                <a:lnTo>
                  <a:pt x="618" y="2174"/>
                </a:lnTo>
                <a:lnTo>
                  <a:pt x="606" y="2180"/>
                </a:lnTo>
                <a:lnTo>
                  <a:pt x="594" y="2184"/>
                </a:lnTo>
                <a:lnTo>
                  <a:pt x="588" y="2185"/>
                </a:lnTo>
                <a:lnTo>
                  <a:pt x="582" y="2185"/>
                </a:lnTo>
                <a:lnTo>
                  <a:pt x="575" y="2185"/>
                </a:lnTo>
                <a:lnTo>
                  <a:pt x="569" y="2184"/>
                </a:lnTo>
                <a:lnTo>
                  <a:pt x="563" y="2182"/>
                </a:lnTo>
                <a:lnTo>
                  <a:pt x="557" y="2180"/>
                </a:lnTo>
                <a:lnTo>
                  <a:pt x="552" y="2177"/>
                </a:lnTo>
                <a:lnTo>
                  <a:pt x="547" y="2174"/>
                </a:lnTo>
                <a:lnTo>
                  <a:pt x="466" y="2109"/>
                </a:lnTo>
                <a:lnTo>
                  <a:pt x="461" y="2105"/>
                </a:lnTo>
                <a:lnTo>
                  <a:pt x="457" y="2101"/>
                </a:lnTo>
                <a:lnTo>
                  <a:pt x="454" y="2096"/>
                </a:lnTo>
                <a:lnTo>
                  <a:pt x="450" y="2090"/>
                </a:lnTo>
                <a:lnTo>
                  <a:pt x="448" y="2085"/>
                </a:lnTo>
                <a:lnTo>
                  <a:pt x="446" y="2079"/>
                </a:lnTo>
                <a:lnTo>
                  <a:pt x="445" y="2073"/>
                </a:lnTo>
                <a:lnTo>
                  <a:pt x="445" y="2066"/>
                </a:lnTo>
                <a:lnTo>
                  <a:pt x="446" y="2053"/>
                </a:lnTo>
                <a:lnTo>
                  <a:pt x="449" y="2040"/>
                </a:lnTo>
                <a:lnTo>
                  <a:pt x="455" y="2027"/>
                </a:lnTo>
                <a:lnTo>
                  <a:pt x="459" y="2021"/>
                </a:lnTo>
                <a:lnTo>
                  <a:pt x="463" y="2015"/>
                </a:lnTo>
                <a:lnTo>
                  <a:pt x="523" y="1926"/>
                </a:lnTo>
                <a:lnTo>
                  <a:pt x="496" y="1902"/>
                </a:lnTo>
                <a:lnTo>
                  <a:pt x="471" y="1875"/>
                </a:lnTo>
                <a:lnTo>
                  <a:pt x="446" y="1849"/>
                </a:lnTo>
                <a:lnTo>
                  <a:pt x="423" y="1822"/>
                </a:lnTo>
                <a:lnTo>
                  <a:pt x="395" y="1786"/>
                </a:lnTo>
                <a:lnTo>
                  <a:pt x="369" y="1749"/>
                </a:lnTo>
                <a:lnTo>
                  <a:pt x="274" y="1793"/>
                </a:lnTo>
                <a:lnTo>
                  <a:pt x="268" y="1797"/>
                </a:lnTo>
                <a:lnTo>
                  <a:pt x="260" y="1801"/>
                </a:lnTo>
                <a:lnTo>
                  <a:pt x="247" y="1805"/>
                </a:lnTo>
                <a:lnTo>
                  <a:pt x="234" y="1807"/>
                </a:lnTo>
                <a:lnTo>
                  <a:pt x="221" y="1807"/>
                </a:lnTo>
                <a:lnTo>
                  <a:pt x="215" y="1806"/>
                </a:lnTo>
                <a:lnTo>
                  <a:pt x="209" y="1805"/>
                </a:lnTo>
                <a:lnTo>
                  <a:pt x="203" y="1803"/>
                </a:lnTo>
                <a:lnTo>
                  <a:pt x="197" y="1800"/>
                </a:lnTo>
                <a:lnTo>
                  <a:pt x="192" y="1797"/>
                </a:lnTo>
                <a:lnTo>
                  <a:pt x="187" y="1793"/>
                </a:lnTo>
                <a:lnTo>
                  <a:pt x="183" y="1789"/>
                </a:lnTo>
                <a:lnTo>
                  <a:pt x="179" y="1784"/>
                </a:lnTo>
                <a:lnTo>
                  <a:pt x="121" y="1698"/>
                </a:lnTo>
                <a:lnTo>
                  <a:pt x="118" y="1693"/>
                </a:lnTo>
                <a:lnTo>
                  <a:pt x="116" y="1686"/>
                </a:lnTo>
                <a:lnTo>
                  <a:pt x="114" y="1680"/>
                </a:lnTo>
                <a:lnTo>
                  <a:pt x="113" y="1674"/>
                </a:lnTo>
                <a:lnTo>
                  <a:pt x="112" y="1668"/>
                </a:lnTo>
                <a:lnTo>
                  <a:pt x="113" y="1662"/>
                </a:lnTo>
                <a:lnTo>
                  <a:pt x="113" y="1656"/>
                </a:lnTo>
                <a:lnTo>
                  <a:pt x="115" y="1650"/>
                </a:lnTo>
                <a:lnTo>
                  <a:pt x="120" y="1638"/>
                </a:lnTo>
                <a:lnTo>
                  <a:pt x="127" y="1627"/>
                </a:lnTo>
                <a:lnTo>
                  <a:pt x="137" y="1615"/>
                </a:lnTo>
                <a:lnTo>
                  <a:pt x="142" y="1611"/>
                </a:lnTo>
                <a:lnTo>
                  <a:pt x="148" y="1606"/>
                </a:lnTo>
                <a:lnTo>
                  <a:pt x="253" y="1522"/>
                </a:lnTo>
                <a:lnTo>
                  <a:pt x="245" y="1495"/>
                </a:lnTo>
                <a:lnTo>
                  <a:pt x="237" y="1469"/>
                </a:lnTo>
                <a:lnTo>
                  <a:pt x="229" y="1443"/>
                </a:lnTo>
                <a:lnTo>
                  <a:pt x="223" y="1416"/>
                </a:lnTo>
                <a:lnTo>
                  <a:pt x="217" y="1390"/>
                </a:lnTo>
                <a:lnTo>
                  <a:pt x="212" y="1362"/>
                </a:lnTo>
                <a:lnTo>
                  <a:pt x="208" y="1336"/>
                </a:lnTo>
                <a:lnTo>
                  <a:pt x="204" y="1309"/>
                </a:lnTo>
                <a:lnTo>
                  <a:pt x="197" y="1310"/>
                </a:lnTo>
                <a:lnTo>
                  <a:pt x="191" y="1310"/>
                </a:lnTo>
                <a:lnTo>
                  <a:pt x="70" y="1284"/>
                </a:lnTo>
                <a:lnTo>
                  <a:pt x="62" y="1283"/>
                </a:lnTo>
                <a:lnTo>
                  <a:pt x="55" y="1282"/>
                </a:lnTo>
                <a:lnTo>
                  <a:pt x="42" y="1278"/>
                </a:lnTo>
                <a:lnTo>
                  <a:pt x="30" y="1272"/>
                </a:lnTo>
                <a:lnTo>
                  <a:pt x="20" y="1264"/>
                </a:lnTo>
                <a:lnTo>
                  <a:pt x="16" y="1260"/>
                </a:lnTo>
                <a:lnTo>
                  <a:pt x="12" y="1255"/>
                </a:lnTo>
                <a:lnTo>
                  <a:pt x="7" y="1250"/>
                </a:lnTo>
                <a:lnTo>
                  <a:pt x="5" y="1243"/>
                </a:lnTo>
                <a:lnTo>
                  <a:pt x="2" y="1238"/>
                </a:lnTo>
                <a:lnTo>
                  <a:pt x="1" y="1232"/>
                </a:lnTo>
                <a:lnTo>
                  <a:pt x="0" y="1226"/>
                </a:lnTo>
                <a:lnTo>
                  <a:pt x="0" y="1220"/>
                </a:lnTo>
                <a:lnTo>
                  <a:pt x="5" y="1116"/>
                </a:lnTo>
                <a:lnTo>
                  <a:pt x="6" y="1109"/>
                </a:lnTo>
                <a:lnTo>
                  <a:pt x="7" y="1104"/>
                </a:lnTo>
                <a:lnTo>
                  <a:pt x="11" y="1098"/>
                </a:lnTo>
                <a:lnTo>
                  <a:pt x="13" y="1093"/>
                </a:lnTo>
                <a:lnTo>
                  <a:pt x="16" y="1087"/>
                </a:lnTo>
                <a:lnTo>
                  <a:pt x="20" y="1083"/>
                </a:lnTo>
                <a:lnTo>
                  <a:pt x="25" y="1078"/>
                </a:lnTo>
                <a:lnTo>
                  <a:pt x="30" y="1074"/>
                </a:lnTo>
                <a:lnTo>
                  <a:pt x="40" y="1068"/>
                </a:lnTo>
                <a:lnTo>
                  <a:pt x="53" y="1063"/>
                </a:lnTo>
                <a:lnTo>
                  <a:pt x="67" y="1060"/>
                </a:lnTo>
                <a:lnTo>
                  <a:pt x="75" y="1059"/>
                </a:lnTo>
                <a:lnTo>
                  <a:pt x="82" y="1059"/>
                </a:lnTo>
                <a:lnTo>
                  <a:pt x="205" y="1056"/>
                </a:lnTo>
                <a:lnTo>
                  <a:pt x="210" y="1025"/>
                </a:lnTo>
                <a:lnTo>
                  <a:pt x="215" y="996"/>
                </a:lnTo>
                <a:lnTo>
                  <a:pt x="221" y="966"/>
                </a:lnTo>
                <a:lnTo>
                  <a:pt x="228" y="938"/>
                </a:lnTo>
                <a:lnTo>
                  <a:pt x="236" y="908"/>
                </a:lnTo>
                <a:lnTo>
                  <a:pt x="244" y="880"/>
                </a:lnTo>
                <a:lnTo>
                  <a:pt x="254" y="851"/>
                </a:lnTo>
                <a:lnTo>
                  <a:pt x="265" y="823"/>
                </a:lnTo>
                <a:lnTo>
                  <a:pt x="185" y="758"/>
                </a:lnTo>
                <a:lnTo>
                  <a:pt x="179" y="754"/>
                </a:lnTo>
                <a:lnTo>
                  <a:pt x="173" y="750"/>
                </a:lnTo>
                <a:lnTo>
                  <a:pt x="163" y="740"/>
                </a:lnTo>
                <a:lnTo>
                  <a:pt x="155" y="728"/>
                </a:lnTo>
                <a:lnTo>
                  <a:pt x="150" y="716"/>
                </a:lnTo>
                <a:lnTo>
                  <a:pt x="148" y="710"/>
                </a:lnTo>
                <a:lnTo>
                  <a:pt x="147" y="704"/>
                </a:lnTo>
                <a:lnTo>
                  <a:pt x="146" y="698"/>
                </a:lnTo>
                <a:lnTo>
                  <a:pt x="146" y="692"/>
                </a:lnTo>
                <a:lnTo>
                  <a:pt x="147" y="686"/>
                </a:lnTo>
                <a:lnTo>
                  <a:pt x="148" y="680"/>
                </a:lnTo>
                <a:lnTo>
                  <a:pt x="150" y="675"/>
                </a:lnTo>
                <a:lnTo>
                  <a:pt x="153" y="668"/>
                </a:lnTo>
                <a:lnTo>
                  <a:pt x="206" y="579"/>
                </a:lnTo>
                <a:lnTo>
                  <a:pt x="209" y="574"/>
                </a:lnTo>
                <a:lnTo>
                  <a:pt x="213" y="569"/>
                </a:lnTo>
                <a:lnTo>
                  <a:pt x="217" y="565"/>
                </a:lnTo>
                <a:lnTo>
                  <a:pt x="222" y="562"/>
                </a:lnTo>
                <a:lnTo>
                  <a:pt x="228" y="559"/>
                </a:lnTo>
                <a:lnTo>
                  <a:pt x="233" y="556"/>
                </a:lnTo>
                <a:lnTo>
                  <a:pt x="239" y="554"/>
                </a:lnTo>
                <a:lnTo>
                  <a:pt x="245" y="553"/>
                </a:lnTo>
                <a:lnTo>
                  <a:pt x="258" y="552"/>
                </a:lnTo>
                <a:lnTo>
                  <a:pt x="272" y="553"/>
                </a:lnTo>
                <a:lnTo>
                  <a:pt x="286" y="557"/>
                </a:lnTo>
                <a:lnTo>
                  <a:pt x="292" y="560"/>
                </a:lnTo>
                <a:lnTo>
                  <a:pt x="299" y="563"/>
                </a:lnTo>
                <a:lnTo>
                  <a:pt x="383" y="603"/>
                </a:lnTo>
                <a:lnTo>
                  <a:pt x="402" y="579"/>
                </a:lnTo>
                <a:lnTo>
                  <a:pt x="420" y="556"/>
                </a:lnTo>
                <a:lnTo>
                  <a:pt x="439" y="532"/>
                </a:lnTo>
                <a:lnTo>
                  <a:pt x="461" y="509"/>
                </a:lnTo>
                <a:lnTo>
                  <a:pt x="481" y="487"/>
                </a:lnTo>
                <a:lnTo>
                  <a:pt x="503" y="465"/>
                </a:lnTo>
                <a:lnTo>
                  <a:pt x="527" y="444"/>
                </a:lnTo>
                <a:lnTo>
                  <a:pt x="550" y="423"/>
                </a:lnTo>
                <a:lnTo>
                  <a:pt x="496" y="339"/>
                </a:lnTo>
                <a:lnTo>
                  <a:pt x="492" y="334"/>
                </a:lnTo>
                <a:lnTo>
                  <a:pt x="487" y="328"/>
                </a:lnTo>
                <a:lnTo>
                  <a:pt x="481" y="315"/>
                </a:lnTo>
                <a:lnTo>
                  <a:pt x="477" y="303"/>
                </a:lnTo>
                <a:lnTo>
                  <a:pt x="476" y="289"/>
                </a:lnTo>
                <a:lnTo>
                  <a:pt x="476" y="283"/>
                </a:lnTo>
                <a:lnTo>
                  <a:pt x="476" y="276"/>
                </a:lnTo>
                <a:lnTo>
                  <a:pt x="478" y="270"/>
                </a:lnTo>
                <a:lnTo>
                  <a:pt x="480" y="265"/>
                </a:lnTo>
                <a:lnTo>
                  <a:pt x="482" y="259"/>
                </a:lnTo>
                <a:lnTo>
                  <a:pt x="485" y="254"/>
                </a:lnTo>
                <a:lnTo>
                  <a:pt x="489" y="249"/>
                </a:lnTo>
                <a:lnTo>
                  <a:pt x="493" y="245"/>
                </a:lnTo>
                <a:lnTo>
                  <a:pt x="571" y="176"/>
                </a:lnTo>
                <a:lnTo>
                  <a:pt x="575" y="172"/>
                </a:lnTo>
                <a:lnTo>
                  <a:pt x="581" y="169"/>
                </a:lnTo>
                <a:lnTo>
                  <a:pt x="587" y="167"/>
                </a:lnTo>
                <a:lnTo>
                  <a:pt x="593" y="165"/>
                </a:lnTo>
                <a:lnTo>
                  <a:pt x="599" y="162"/>
                </a:lnTo>
                <a:lnTo>
                  <a:pt x="605" y="162"/>
                </a:lnTo>
                <a:lnTo>
                  <a:pt x="611" y="162"/>
                </a:lnTo>
                <a:lnTo>
                  <a:pt x="617" y="162"/>
                </a:lnTo>
                <a:lnTo>
                  <a:pt x="630" y="167"/>
                </a:lnTo>
                <a:lnTo>
                  <a:pt x="642" y="172"/>
                </a:lnTo>
                <a:lnTo>
                  <a:pt x="654" y="180"/>
                </a:lnTo>
                <a:lnTo>
                  <a:pt x="660" y="184"/>
                </a:lnTo>
                <a:lnTo>
                  <a:pt x="665" y="190"/>
                </a:lnTo>
                <a:close/>
                <a:moveTo>
                  <a:pt x="1034" y="997"/>
                </a:moveTo>
                <a:lnTo>
                  <a:pt x="1034" y="997"/>
                </a:lnTo>
                <a:lnTo>
                  <a:pt x="1024" y="1006"/>
                </a:lnTo>
                <a:lnTo>
                  <a:pt x="1014" y="1015"/>
                </a:lnTo>
                <a:lnTo>
                  <a:pt x="1006" y="1024"/>
                </a:lnTo>
                <a:lnTo>
                  <a:pt x="997" y="1034"/>
                </a:lnTo>
                <a:lnTo>
                  <a:pt x="990" y="1043"/>
                </a:lnTo>
                <a:lnTo>
                  <a:pt x="983" y="1055"/>
                </a:lnTo>
                <a:lnTo>
                  <a:pt x="976" y="1065"/>
                </a:lnTo>
                <a:lnTo>
                  <a:pt x="970" y="1076"/>
                </a:lnTo>
                <a:lnTo>
                  <a:pt x="959" y="1098"/>
                </a:lnTo>
                <a:lnTo>
                  <a:pt x="951" y="1122"/>
                </a:lnTo>
                <a:lnTo>
                  <a:pt x="945" y="1145"/>
                </a:lnTo>
                <a:lnTo>
                  <a:pt x="942" y="1169"/>
                </a:lnTo>
                <a:lnTo>
                  <a:pt x="940" y="1194"/>
                </a:lnTo>
                <a:lnTo>
                  <a:pt x="941" y="1218"/>
                </a:lnTo>
                <a:lnTo>
                  <a:pt x="945" y="1242"/>
                </a:lnTo>
                <a:lnTo>
                  <a:pt x="951" y="1267"/>
                </a:lnTo>
                <a:lnTo>
                  <a:pt x="954" y="1279"/>
                </a:lnTo>
                <a:lnTo>
                  <a:pt x="959" y="1290"/>
                </a:lnTo>
                <a:lnTo>
                  <a:pt x="965" y="1302"/>
                </a:lnTo>
                <a:lnTo>
                  <a:pt x="970" y="1314"/>
                </a:lnTo>
                <a:lnTo>
                  <a:pt x="976" y="1325"/>
                </a:lnTo>
                <a:lnTo>
                  <a:pt x="983" y="1336"/>
                </a:lnTo>
                <a:lnTo>
                  <a:pt x="990" y="1346"/>
                </a:lnTo>
                <a:lnTo>
                  <a:pt x="998" y="1356"/>
                </a:lnTo>
                <a:lnTo>
                  <a:pt x="1007" y="1366"/>
                </a:lnTo>
                <a:lnTo>
                  <a:pt x="1016" y="1376"/>
                </a:lnTo>
                <a:lnTo>
                  <a:pt x="1025" y="1385"/>
                </a:lnTo>
                <a:lnTo>
                  <a:pt x="1035" y="1393"/>
                </a:lnTo>
                <a:lnTo>
                  <a:pt x="1045" y="1401"/>
                </a:lnTo>
                <a:lnTo>
                  <a:pt x="1055" y="1408"/>
                </a:lnTo>
                <a:lnTo>
                  <a:pt x="1066" y="1414"/>
                </a:lnTo>
                <a:lnTo>
                  <a:pt x="1077" y="1420"/>
                </a:lnTo>
                <a:lnTo>
                  <a:pt x="1100" y="1431"/>
                </a:lnTo>
                <a:lnTo>
                  <a:pt x="1123" y="1440"/>
                </a:lnTo>
                <a:lnTo>
                  <a:pt x="1146" y="1446"/>
                </a:lnTo>
                <a:lnTo>
                  <a:pt x="1171" y="1449"/>
                </a:lnTo>
                <a:lnTo>
                  <a:pt x="1195" y="1450"/>
                </a:lnTo>
                <a:lnTo>
                  <a:pt x="1220" y="1449"/>
                </a:lnTo>
                <a:lnTo>
                  <a:pt x="1244" y="1446"/>
                </a:lnTo>
                <a:lnTo>
                  <a:pt x="1268" y="1440"/>
                </a:lnTo>
                <a:lnTo>
                  <a:pt x="1281" y="1436"/>
                </a:lnTo>
                <a:lnTo>
                  <a:pt x="1292" y="1431"/>
                </a:lnTo>
                <a:lnTo>
                  <a:pt x="1303" y="1426"/>
                </a:lnTo>
                <a:lnTo>
                  <a:pt x="1315" y="1421"/>
                </a:lnTo>
                <a:lnTo>
                  <a:pt x="1326" y="1414"/>
                </a:lnTo>
                <a:lnTo>
                  <a:pt x="1336" y="1408"/>
                </a:lnTo>
                <a:lnTo>
                  <a:pt x="1348" y="1400"/>
                </a:lnTo>
                <a:lnTo>
                  <a:pt x="1358" y="1392"/>
                </a:lnTo>
                <a:lnTo>
                  <a:pt x="1368" y="1384"/>
                </a:lnTo>
                <a:lnTo>
                  <a:pt x="1377" y="1375"/>
                </a:lnTo>
                <a:lnTo>
                  <a:pt x="1386" y="1365"/>
                </a:lnTo>
                <a:lnTo>
                  <a:pt x="1394" y="1355"/>
                </a:lnTo>
                <a:lnTo>
                  <a:pt x="1402" y="1345"/>
                </a:lnTo>
                <a:lnTo>
                  <a:pt x="1410" y="1335"/>
                </a:lnTo>
                <a:lnTo>
                  <a:pt x="1416" y="1325"/>
                </a:lnTo>
                <a:lnTo>
                  <a:pt x="1422" y="1314"/>
                </a:lnTo>
                <a:lnTo>
                  <a:pt x="1433" y="1291"/>
                </a:lnTo>
                <a:lnTo>
                  <a:pt x="1441" y="1268"/>
                </a:lnTo>
                <a:lnTo>
                  <a:pt x="1446" y="1245"/>
                </a:lnTo>
                <a:lnTo>
                  <a:pt x="1450" y="1220"/>
                </a:lnTo>
                <a:lnTo>
                  <a:pt x="1451" y="1196"/>
                </a:lnTo>
                <a:lnTo>
                  <a:pt x="1450" y="1171"/>
                </a:lnTo>
                <a:lnTo>
                  <a:pt x="1447" y="1147"/>
                </a:lnTo>
                <a:lnTo>
                  <a:pt x="1441" y="1123"/>
                </a:lnTo>
                <a:lnTo>
                  <a:pt x="1437" y="1110"/>
                </a:lnTo>
                <a:lnTo>
                  <a:pt x="1433" y="1099"/>
                </a:lnTo>
                <a:lnTo>
                  <a:pt x="1428" y="1087"/>
                </a:lnTo>
                <a:lnTo>
                  <a:pt x="1422" y="1076"/>
                </a:lnTo>
                <a:lnTo>
                  <a:pt x="1416" y="1065"/>
                </a:lnTo>
                <a:lnTo>
                  <a:pt x="1409" y="1054"/>
                </a:lnTo>
                <a:lnTo>
                  <a:pt x="1401" y="1043"/>
                </a:lnTo>
                <a:lnTo>
                  <a:pt x="1393" y="1033"/>
                </a:lnTo>
                <a:lnTo>
                  <a:pt x="1385" y="1023"/>
                </a:lnTo>
                <a:lnTo>
                  <a:pt x="1376" y="1014"/>
                </a:lnTo>
                <a:lnTo>
                  <a:pt x="1367" y="1005"/>
                </a:lnTo>
                <a:lnTo>
                  <a:pt x="1357" y="997"/>
                </a:lnTo>
                <a:lnTo>
                  <a:pt x="1347" y="988"/>
                </a:lnTo>
                <a:lnTo>
                  <a:pt x="1336" y="981"/>
                </a:lnTo>
                <a:lnTo>
                  <a:pt x="1326" y="974"/>
                </a:lnTo>
                <a:lnTo>
                  <a:pt x="1315" y="968"/>
                </a:lnTo>
                <a:lnTo>
                  <a:pt x="1293" y="958"/>
                </a:lnTo>
                <a:lnTo>
                  <a:pt x="1269" y="950"/>
                </a:lnTo>
                <a:lnTo>
                  <a:pt x="1245" y="944"/>
                </a:lnTo>
                <a:lnTo>
                  <a:pt x="1222" y="941"/>
                </a:lnTo>
                <a:lnTo>
                  <a:pt x="1196" y="940"/>
                </a:lnTo>
                <a:lnTo>
                  <a:pt x="1172" y="941"/>
                </a:lnTo>
                <a:lnTo>
                  <a:pt x="1147" y="944"/>
                </a:lnTo>
                <a:lnTo>
                  <a:pt x="1124" y="950"/>
                </a:lnTo>
                <a:lnTo>
                  <a:pt x="1112" y="954"/>
                </a:lnTo>
                <a:lnTo>
                  <a:pt x="1100" y="958"/>
                </a:lnTo>
                <a:lnTo>
                  <a:pt x="1088" y="963"/>
                </a:lnTo>
                <a:lnTo>
                  <a:pt x="1077" y="968"/>
                </a:lnTo>
                <a:lnTo>
                  <a:pt x="1066" y="974"/>
                </a:lnTo>
                <a:lnTo>
                  <a:pt x="1055" y="981"/>
                </a:lnTo>
                <a:lnTo>
                  <a:pt x="1045" y="989"/>
                </a:lnTo>
                <a:lnTo>
                  <a:pt x="1034" y="997"/>
                </a:lnTo>
                <a:close/>
                <a:moveTo>
                  <a:pt x="1752" y="1586"/>
                </a:moveTo>
                <a:lnTo>
                  <a:pt x="1507" y="1386"/>
                </a:lnTo>
                <a:lnTo>
                  <a:pt x="1497" y="1404"/>
                </a:lnTo>
                <a:lnTo>
                  <a:pt x="1486" y="1421"/>
                </a:lnTo>
                <a:lnTo>
                  <a:pt x="1474" y="1437"/>
                </a:lnTo>
                <a:lnTo>
                  <a:pt x="1460" y="1450"/>
                </a:lnTo>
                <a:lnTo>
                  <a:pt x="1447" y="1462"/>
                </a:lnTo>
                <a:lnTo>
                  <a:pt x="1434" y="1472"/>
                </a:lnTo>
                <a:lnTo>
                  <a:pt x="1421" y="1481"/>
                </a:lnTo>
                <a:lnTo>
                  <a:pt x="1409" y="1489"/>
                </a:lnTo>
                <a:lnTo>
                  <a:pt x="1396" y="1496"/>
                </a:lnTo>
                <a:lnTo>
                  <a:pt x="1385" y="1502"/>
                </a:lnTo>
                <a:lnTo>
                  <a:pt x="1366" y="1510"/>
                </a:lnTo>
                <a:lnTo>
                  <a:pt x="1353" y="1515"/>
                </a:lnTo>
                <a:lnTo>
                  <a:pt x="1349" y="1516"/>
                </a:lnTo>
                <a:lnTo>
                  <a:pt x="1496" y="1796"/>
                </a:lnTo>
                <a:lnTo>
                  <a:pt x="1511" y="1790"/>
                </a:lnTo>
                <a:lnTo>
                  <a:pt x="1525" y="1785"/>
                </a:lnTo>
                <a:lnTo>
                  <a:pt x="1553" y="1772"/>
                </a:lnTo>
                <a:lnTo>
                  <a:pt x="1579" y="1757"/>
                </a:lnTo>
                <a:lnTo>
                  <a:pt x="1604" y="1740"/>
                </a:lnTo>
                <a:lnTo>
                  <a:pt x="1626" y="1723"/>
                </a:lnTo>
                <a:lnTo>
                  <a:pt x="1647" y="1706"/>
                </a:lnTo>
                <a:lnTo>
                  <a:pt x="1667" y="1688"/>
                </a:lnTo>
                <a:lnTo>
                  <a:pt x="1684" y="1671"/>
                </a:lnTo>
                <a:lnTo>
                  <a:pt x="1699" y="1654"/>
                </a:lnTo>
                <a:lnTo>
                  <a:pt x="1713" y="1639"/>
                </a:lnTo>
                <a:lnTo>
                  <a:pt x="1735" y="1611"/>
                </a:lnTo>
                <a:lnTo>
                  <a:pt x="1748" y="1593"/>
                </a:lnTo>
                <a:lnTo>
                  <a:pt x="1752" y="1586"/>
                </a:lnTo>
                <a:close/>
                <a:moveTo>
                  <a:pt x="1601" y="656"/>
                </a:moveTo>
                <a:lnTo>
                  <a:pt x="1400" y="902"/>
                </a:lnTo>
                <a:lnTo>
                  <a:pt x="1419" y="912"/>
                </a:lnTo>
                <a:lnTo>
                  <a:pt x="1436" y="923"/>
                </a:lnTo>
                <a:lnTo>
                  <a:pt x="1450" y="936"/>
                </a:lnTo>
                <a:lnTo>
                  <a:pt x="1464" y="948"/>
                </a:lnTo>
                <a:lnTo>
                  <a:pt x="1477" y="961"/>
                </a:lnTo>
                <a:lnTo>
                  <a:pt x="1487" y="974"/>
                </a:lnTo>
                <a:lnTo>
                  <a:pt x="1496" y="987"/>
                </a:lnTo>
                <a:lnTo>
                  <a:pt x="1504" y="1001"/>
                </a:lnTo>
                <a:lnTo>
                  <a:pt x="1511" y="1013"/>
                </a:lnTo>
                <a:lnTo>
                  <a:pt x="1516" y="1024"/>
                </a:lnTo>
                <a:lnTo>
                  <a:pt x="1524" y="1043"/>
                </a:lnTo>
                <a:lnTo>
                  <a:pt x="1528" y="1056"/>
                </a:lnTo>
                <a:lnTo>
                  <a:pt x="1530" y="1061"/>
                </a:lnTo>
                <a:lnTo>
                  <a:pt x="1810" y="912"/>
                </a:lnTo>
                <a:lnTo>
                  <a:pt x="1805" y="898"/>
                </a:lnTo>
                <a:lnTo>
                  <a:pt x="1799" y="884"/>
                </a:lnTo>
                <a:lnTo>
                  <a:pt x="1785" y="855"/>
                </a:lnTo>
                <a:lnTo>
                  <a:pt x="1771" y="830"/>
                </a:lnTo>
                <a:lnTo>
                  <a:pt x="1755" y="806"/>
                </a:lnTo>
                <a:lnTo>
                  <a:pt x="1738" y="783"/>
                </a:lnTo>
                <a:lnTo>
                  <a:pt x="1720" y="762"/>
                </a:lnTo>
                <a:lnTo>
                  <a:pt x="1703" y="743"/>
                </a:lnTo>
                <a:lnTo>
                  <a:pt x="1685" y="725"/>
                </a:lnTo>
                <a:lnTo>
                  <a:pt x="1669" y="709"/>
                </a:lnTo>
                <a:lnTo>
                  <a:pt x="1652" y="696"/>
                </a:lnTo>
                <a:lnTo>
                  <a:pt x="1626" y="675"/>
                </a:lnTo>
                <a:lnTo>
                  <a:pt x="1608" y="661"/>
                </a:lnTo>
                <a:lnTo>
                  <a:pt x="1601" y="656"/>
                </a:lnTo>
                <a:close/>
                <a:moveTo>
                  <a:pt x="794" y="1745"/>
                </a:moveTo>
                <a:lnTo>
                  <a:pt x="994" y="1500"/>
                </a:lnTo>
                <a:lnTo>
                  <a:pt x="976" y="1489"/>
                </a:lnTo>
                <a:lnTo>
                  <a:pt x="959" y="1478"/>
                </a:lnTo>
                <a:lnTo>
                  <a:pt x="944" y="1466"/>
                </a:lnTo>
                <a:lnTo>
                  <a:pt x="930" y="1453"/>
                </a:lnTo>
                <a:lnTo>
                  <a:pt x="919" y="1441"/>
                </a:lnTo>
                <a:lnTo>
                  <a:pt x="908" y="1427"/>
                </a:lnTo>
                <a:lnTo>
                  <a:pt x="898" y="1414"/>
                </a:lnTo>
                <a:lnTo>
                  <a:pt x="890" y="1401"/>
                </a:lnTo>
                <a:lnTo>
                  <a:pt x="884" y="1389"/>
                </a:lnTo>
                <a:lnTo>
                  <a:pt x="878" y="1378"/>
                </a:lnTo>
                <a:lnTo>
                  <a:pt x="870" y="1358"/>
                </a:lnTo>
                <a:lnTo>
                  <a:pt x="866" y="1346"/>
                </a:lnTo>
                <a:lnTo>
                  <a:pt x="865" y="1341"/>
                </a:lnTo>
                <a:lnTo>
                  <a:pt x="585" y="1489"/>
                </a:lnTo>
                <a:lnTo>
                  <a:pt x="590" y="1504"/>
                </a:lnTo>
                <a:lnTo>
                  <a:pt x="596" y="1518"/>
                </a:lnTo>
                <a:lnTo>
                  <a:pt x="609" y="1545"/>
                </a:lnTo>
                <a:lnTo>
                  <a:pt x="623" y="1572"/>
                </a:lnTo>
                <a:lnTo>
                  <a:pt x="639" y="1596"/>
                </a:lnTo>
                <a:lnTo>
                  <a:pt x="657" y="1618"/>
                </a:lnTo>
                <a:lnTo>
                  <a:pt x="674" y="1640"/>
                </a:lnTo>
                <a:lnTo>
                  <a:pt x="692" y="1659"/>
                </a:lnTo>
                <a:lnTo>
                  <a:pt x="710" y="1676"/>
                </a:lnTo>
                <a:lnTo>
                  <a:pt x="726" y="1692"/>
                </a:lnTo>
                <a:lnTo>
                  <a:pt x="742" y="1706"/>
                </a:lnTo>
                <a:lnTo>
                  <a:pt x="768" y="1727"/>
                </a:lnTo>
                <a:lnTo>
                  <a:pt x="787" y="1740"/>
                </a:lnTo>
                <a:lnTo>
                  <a:pt x="794" y="1745"/>
                </a:lnTo>
                <a:close/>
                <a:moveTo>
                  <a:pt x="666" y="782"/>
                </a:moveTo>
                <a:lnTo>
                  <a:pt x="911" y="982"/>
                </a:lnTo>
                <a:lnTo>
                  <a:pt x="921" y="964"/>
                </a:lnTo>
                <a:lnTo>
                  <a:pt x="932" y="947"/>
                </a:lnTo>
                <a:lnTo>
                  <a:pt x="944" y="932"/>
                </a:lnTo>
                <a:lnTo>
                  <a:pt x="957" y="918"/>
                </a:lnTo>
                <a:lnTo>
                  <a:pt x="971" y="906"/>
                </a:lnTo>
                <a:lnTo>
                  <a:pt x="984" y="895"/>
                </a:lnTo>
                <a:lnTo>
                  <a:pt x="997" y="886"/>
                </a:lnTo>
                <a:lnTo>
                  <a:pt x="1009" y="879"/>
                </a:lnTo>
                <a:lnTo>
                  <a:pt x="1021" y="872"/>
                </a:lnTo>
                <a:lnTo>
                  <a:pt x="1033" y="866"/>
                </a:lnTo>
                <a:lnTo>
                  <a:pt x="1052" y="858"/>
                </a:lnTo>
                <a:lnTo>
                  <a:pt x="1065" y="853"/>
                </a:lnTo>
                <a:lnTo>
                  <a:pt x="1069" y="852"/>
                </a:lnTo>
                <a:lnTo>
                  <a:pt x="921" y="572"/>
                </a:lnTo>
                <a:lnTo>
                  <a:pt x="907" y="577"/>
                </a:lnTo>
                <a:lnTo>
                  <a:pt x="892" y="583"/>
                </a:lnTo>
                <a:lnTo>
                  <a:pt x="865" y="596"/>
                </a:lnTo>
                <a:lnTo>
                  <a:pt x="839" y="612"/>
                </a:lnTo>
                <a:lnTo>
                  <a:pt x="814" y="628"/>
                </a:lnTo>
                <a:lnTo>
                  <a:pt x="792" y="644"/>
                </a:lnTo>
                <a:lnTo>
                  <a:pt x="770" y="662"/>
                </a:lnTo>
                <a:lnTo>
                  <a:pt x="751" y="680"/>
                </a:lnTo>
                <a:lnTo>
                  <a:pt x="734" y="697"/>
                </a:lnTo>
                <a:lnTo>
                  <a:pt x="719" y="714"/>
                </a:lnTo>
                <a:lnTo>
                  <a:pt x="704" y="729"/>
                </a:lnTo>
                <a:lnTo>
                  <a:pt x="683" y="757"/>
                </a:lnTo>
                <a:lnTo>
                  <a:pt x="670" y="775"/>
                </a:lnTo>
                <a:lnTo>
                  <a:pt x="666" y="7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</p:spPr>
        <p:txBody>
          <a:bodyPr/>
          <a:lstStyle/>
          <a:p>
            <a:pPr defTabSz="685800"/>
            <a:endParaRPr lang="en-US" sz="675" b="1">
              <a:solidFill>
                <a:srgbClr val="333333"/>
              </a:solidFill>
              <a:latin typeface="Aharoni" panose="02010803020104030203" pitchFamily="2" charset="-79"/>
              <a:ea typeface="ＭＳ Ｐゴシック"/>
              <a:cs typeface="Aharoni" panose="02010803020104030203" pitchFamily="2" charset="-79"/>
            </a:endParaRPr>
          </a:p>
        </p:txBody>
      </p:sp>
      <p:sp>
        <p:nvSpPr>
          <p:cNvPr id="207" name="Freeform 6"/>
          <p:cNvSpPr>
            <a:spLocks noEditPoints="1"/>
          </p:cNvSpPr>
          <p:nvPr/>
        </p:nvSpPr>
        <p:spPr bwMode="auto">
          <a:xfrm>
            <a:off x="3285118" y="3134640"/>
            <a:ext cx="151739" cy="147660"/>
          </a:xfrm>
          <a:custGeom>
            <a:avLst/>
            <a:gdLst>
              <a:gd name="T0" fmla="*/ 773113 w 2364"/>
              <a:gd name="T1" fmla="*/ 73056 h 2361"/>
              <a:gd name="T2" fmla="*/ 804069 w 2364"/>
              <a:gd name="T3" fmla="*/ 12705 h 2361"/>
              <a:gd name="T4" fmla="*/ 931863 w 2364"/>
              <a:gd name="T5" fmla="*/ 12705 h 2361"/>
              <a:gd name="T6" fmla="*/ 1081881 w 2364"/>
              <a:gd name="T7" fmla="*/ 158023 h 2361"/>
              <a:gd name="T8" fmla="*/ 1232694 w 2364"/>
              <a:gd name="T9" fmla="*/ 51616 h 2361"/>
              <a:gd name="T10" fmla="*/ 1353344 w 2364"/>
              <a:gd name="T11" fmla="*/ 92908 h 2361"/>
              <a:gd name="T12" fmla="*/ 1354138 w 2364"/>
              <a:gd name="T13" fmla="*/ 257284 h 2361"/>
              <a:gd name="T14" fmla="*/ 1583531 w 2364"/>
              <a:gd name="T15" fmla="*/ 291430 h 2361"/>
              <a:gd name="T16" fmla="*/ 1693863 w 2364"/>
              <a:gd name="T17" fmla="*/ 362897 h 2361"/>
              <a:gd name="T18" fmla="*/ 1687513 w 2364"/>
              <a:gd name="T19" fmla="*/ 433571 h 2361"/>
              <a:gd name="T20" fmla="*/ 1781175 w 2364"/>
              <a:gd name="T21" fmla="*/ 659091 h 2361"/>
              <a:gd name="T22" fmla="*/ 1846263 w 2364"/>
              <a:gd name="T23" fmla="*/ 680532 h 2361"/>
              <a:gd name="T24" fmla="*/ 1864519 w 2364"/>
              <a:gd name="T25" fmla="*/ 806791 h 2361"/>
              <a:gd name="T26" fmla="*/ 1744663 w 2364"/>
              <a:gd name="T27" fmla="*/ 975138 h 2361"/>
              <a:gd name="T28" fmla="*/ 1870869 w 2364"/>
              <a:gd name="T29" fmla="*/ 1103780 h 2361"/>
              <a:gd name="T30" fmla="*/ 1852613 w 2364"/>
              <a:gd name="T31" fmla="*/ 1230833 h 2361"/>
              <a:gd name="T32" fmla="*/ 1680369 w 2364"/>
              <a:gd name="T33" fmla="*/ 1258626 h 2361"/>
              <a:gd name="T34" fmla="*/ 1671638 w 2364"/>
              <a:gd name="T35" fmla="*/ 1479382 h 2361"/>
              <a:gd name="T36" fmla="*/ 1674019 w 2364"/>
              <a:gd name="T37" fmla="*/ 1550850 h 2361"/>
              <a:gd name="T38" fmla="*/ 1557338 w 2364"/>
              <a:gd name="T39" fmla="*/ 1613583 h 2361"/>
              <a:gd name="T40" fmla="*/ 1363663 w 2364"/>
              <a:gd name="T41" fmla="*/ 1621524 h 2361"/>
              <a:gd name="T42" fmla="*/ 1337469 w 2364"/>
              <a:gd name="T43" fmla="*/ 1781929 h 2361"/>
              <a:gd name="T44" fmla="*/ 1226344 w 2364"/>
              <a:gd name="T45" fmla="*/ 1847044 h 2361"/>
              <a:gd name="T46" fmla="*/ 1115219 w 2364"/>
              <a:gd name="T47" fmla="*/ 1719990 h 2361"/>
              <a:gd name="T48" fmla="*/ 918369 w 2364"/>
              <a:gd name="T49" fmla="*/ 1829574 h 2361"/>
              <a:gd name="T50" fmla="*/ 862806 w 2364"/>
              <a:gd name="T51" fmla="*/ 1874837 h 2361"/>
              <a:gd name="T52" fmla="*/ 742156 w 2364"/>
              <a:gd name="T53" fmla="*/ 1823221 h 2361"/>
              <a:gd name="T54" fmla="*/ 598488 w 2364"/>
              <a:gd name="T55" fmla="*/ 1655669 h 2361"/>
              <a:gd name="T56" fmla="*/ 451644 w 2364"/>
              <a:gd name="T57" fmla="*/ 1734284 h 2361"/>
              <a:gd name="T58" fmla="*/ 354013 w 2364"/>
              <a:gd name="T59" fmla="*/ 1650905 h 2361"/>
              <a:gd name="T60" fmla="*/ 354013 w 2364"/>
              <a:gd name="T61" fmla="*/ 1468265 h 2361"/>
              <a:gd name="T62" fmla="*/ 170656 w 2364"/>
              <a:gd name="T63" fmla="*/ 1434119 h 2361"/>
              <a:gd name="T64" fmla="*/ 90488 w 2364"/>
              <a:gd name="T65" fmla="*/ 1334064 h 2361"/>
              <a:gd name="T66" fmla="*/ 200819 w 2364"/>
              <a:gd name="T67" fmla="*/ 1208599 h 2361"/>
              <a:gd name="T68" fmla="*/ 55563 w 2364"/>
              <a:gd name="T69" fmla="*/ 1019606 h 2361"/>
              <a:gd name="T70" fmla="*/ 794 w 2364"/>
              <a:gd name="T71" fmla="*/ 978314 h 2361"/>
              <a:gd name="T72" fmla="*/ 23813 w 2364"/>
              <a:gd name="T73" fmla="*/ 852848 h 2361"/>
              <a:gd name="T74" fmla="*/ 187325 w 2364"/>
              <a:gd name="T75" fmla="*/ 721030 h 2361"/>
              <a:gd name="T76" fmla="*/ 116681 w 2364"/>
              <a:gd name="T77" fmla="*/ 559037 h 2361"/>
              <a:gd name="T78" fmla="*/ 176213 w 2364"/>
              <a:gd name="T79" fmla="*/ 446276 h 2361"/>
              <a:gd name="T80" fmla="*/ 319088 w 2364"/>
              <a:gd name="T81" fmla="*/ 459776 h 2361"/>
              <a:gd name="T82" fmla="*/ 381794 w 2364"/>
              <a:gd name="T83" fmla="*/ 250137 h 2361"/>
              <a:gd name="T84" fmla="*/ 453231 w 2364"/>
              <a:gd name="T85" fmla="*/ 139759 h 2361"/>
              <a:gd name="T86" fmla="*/ 523875 w 2364"/>
              <a:gd name="T87" fmla="*/ 146112 h 2361"/>
              <a:gd name="T88" fmla="*/ 769938 w 2364"/>
              <a:gd name="T89" fmla="*/ 854437 h 2361"/>
              <a:gd name="T90" fmla="*/ 769938 w 2364"/>
              <a:gd name="T91" fmla="*/ 1043429 h 2361"/>
              <a:gd name="T92" fmla="*/ 846138 w 2364"/>
              <a:gd name="T93" fmla="*/ 1122838 h 2361"/>
              <a:gd name="T94" fmla="*/ 1034256 w 2364"/>
              <a:gd name="T95" fmla="*/ 1132367 h 2361"/>
              <a:gd name="T96" fmla="*/ 1119188 w 2364"/>
              <a:gd name="T97" fmla="*/ 1060105 h 2361"/>
              <a:gd name="T98" fmla="*/ 1137444 w 2364"/>
              <a:gd name="T99" fmla="*/ 872700 h 2361"/>
              <a:gd name="T100" fmla="*/ 1069181 w 2364"/>
              <a:gd name="T101" fmla="*/ 784557 h 2361"/>
              <a:gd name="T102" fmla="*/ 882650 w 2364"/>
              <a:gd name="T103" fmla="*/ 757558 h 2361"/>
              <a:gd name="T104" fmla="*/ 1188244 w 2364"/>
              <a:gd name="T105" fmla="*/ 1114897 h 2361"/>
              <a:gd name="T106" fmla="*/ 1070769 w 2364"/>
              <a:gd name="T107" fmla="*/ 1203834 h 2361"/>
              <a:gd name="T108" fmla="*/ 1348581 w 2364"/>
              <a:gd name="T109" fmla="*/ 1313418 h 2361"/>
              <a:gd name="T110" fmla="*/ 1162050 w 2364"/>
              <a:gd name="T111" fmla="*/ 752794 h 2361"/>
              <a:gd name="T112" fmla="*/ 1432719 w 2364"/>
              <a:gd name="T113" fmla="*/ 713089 h 2361"/>
              <a:gd name="T114" fmla="*/ 1276350 w 2364"/>
              <a:gd name="T115" fmla="*/ 524891 h 2361"/>
              <a:gd name="T116" fmla="*/ 712788 w 2364"/>
              <a:gd name="T117" fmla="*/ 1122838 h 2361"/>
              <a:gd name="T118" fmla="*/ 494506 w 2364"/>
              <a:gd name="T119" fmla="*/ 1248303 h 2361"/>
              <a:gd name="T120" fmla="*/ 528638 w 2364"/>
              <a:gd name="T121" fmla="*/ 620975 h 2361"/>
              <a:gd name="T122" fmla="*/ 819944 w 2364"/>
              <a:gd name="T123" fmla="*/ 687678 h 2361"/>
              <a:gd name="T124" fmla="*/ 611188 w 2364"/>
              <a:gd name="T125" fmla="*/ 525685 h 236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364"/>
              <a:gd name="T190" fmla="*/ 0 h 2361"/>
              <a:gd name="T191" fmla="*/ 2364 w 2364"/>
              <a:gd name="T192" fmla="*/ 2361 h 236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364" h="2361">
                <a:moveTo>
                  <a:pt x="665" y="190"/>
                </a:moveTo>
                <a:lnTo>
                  <a:pt x="764" y="283"/>
                </a:lnTo>
                <a:lnTo>
                  <a:pt x="789" y="272"/>
                </a:lnTo>
                <a:lnTo>
                  <a:pt x="814" y="261"/>
                </a:lnTo>
                <a:lnTo>
                  <a:pt x="840" y="251"/>
                </a:lnTo>
                <a:lnTo>
                  <a:pt x="866" y="242"/>
                </a:lnTo>
                <a:lnTo>
                  <a:pt x="891" y="233"/>
                </a:lnTo>
                <a:lnTo>
                  <a:pt x="918" y="225"/>
                </a:lnTo>
                <a:lnTo>
                  <a:pt x="944" y="217"/>
                </a:lnTo>
                <a:lnTo>
                  <a:pt x="971" y="211"/>
                </a:lnTo>
                <a:lnTo>
                  <a:pt x="974" y="92"/>
                </a:lnTo>
                <a:lnTo>
                  <a:pt x="974" y="85"/>
                </a:lnTo>
                <a:lnTo>
                  <a:pt x="974" y="78"/>
                </a:lnTo>
                <a:lnTo>
                  <a:pt x="976" y="64"/>
                </a:lnTo>
                <a:lnTo>
                  <a:pt x="980" y="51"/>
                </a:lnTo>
                <a:lnTo>
                  <a:pt x="986" y="40"/>
                </a:lnTo>
                <a:lnTo>
                  <a:pt x="989" y="34"/>
                </a:lnTo>
                <a:lnTo>
                  <a:pt x="993" y="29"/>
                </a:lnTo>
                <a:lnTo>
                  <a:pt x="998" y="25"/>
                </a:lnTo>
                <a:lnTo>
                  <a:pt x="1003" y="21"/>
                </a:lnTo>
                <a:lnTo>
                  <a:pt x="1008" y="18"/>
                </a:lnTo>
                <a:lnTo>
                  <a:pt x="1013" y="16"/>
                </a:lnTo>
                <a:lnTo>
                  <a:pt x="1019" y="14"/>
                </a:lnTo>
                <a:lnTo>
                  <a:pt x="1025" y="13"/>
                </a:lnTo>
                <a:lnTo>
                  <a:pt x="1129" y="0"/>
                </a:lnTo>
                <a:lnTo>
                  <a:pt x="1135" y="0"/>
                </a:lnTo>
                <a:lnTo>
                  <a:pt x="1141" y="0"/>
                </a:lnTo>
                <a:lnTo>
                  <a:pt x="1147" y="1"/>
                </a:lnTo>
                <a:lnTo>
                  <a:pt x="1152" y="3"/>
                </a:lnTo>
                <a:lnTo>
                  <a:pt x="1159" y="5"/>
                </a:lnTo>
                <a:lnTo>
                  <a:pt x="1164" y="8"/>
                </a:lnTo>
                <a:lnTo>
                  <a:pt x="1169" y="12"/>
                </a:lnTo>
                <a:lnTo>
                  <a:pt x="1174" y="16"/>
                </a:lnTo>
                <a:lnTo>
                  <a:pt x="1183" y="26"/>
                </a:lnTo>
                <a:lnTo>
                  <a:pt x="1190" y="38"/>
                </a:lnTo>
                <a:lnTo>
                  <a:pt x="1195" y="51"/>
                </a:lnTo>
                <a:lnTo>
                  <a:pt x="1196" y="58"/>
                </a:lnTo>
                <a:lnTo>
                  <a:pt x="1198" y="65"/>
                </a:lnTo>
                <a:lnTo>
                  <a:pt x="1223" y="186"/>
                </a:lnTo>
                <a:lnTo>
                  <a:pt x="1251" y="187"/>
                </a:lnTo>
                <a:lnTo>
                  <a:pt x="1279" y="189"/>
                </a:lnTo>
                <a:lnTo>
                  <a:pt x="1307" y="191"/>
                </a:lnTo>
                <a:lnTo>
                  <a:pt x="1334" y="195"/>
                </a:lnTo>
                <a:lnTo>
                  <a:pt x="1363" y="199"/>
                </a:lnTo>
                <a:lnTo>
                  <a:pt x="1390" y="204"/>
                </a:lnTo>
                <a:lnTo>
                  <a:pt x="1418" y="210"/>
                </a:lnTo>
                <a:lnTo>
                  <a:pt x="1445" y="216"/>
                </a:lnTo>
                <a:lnTo>
                  <a:pt x="1506" y="112"/>
                </a:lnTo>
                <a:lnTo>
                  <a:pt x="1508" y="105"/>
                </a:lnTo>
                <a:lnTo>
                  <a:pt x="1512" y="98"/>
                </a:lnTo>
                <a:lnTo>
                  <a:pt x="1520" y="87"/>
                </a:lnTo>
                <a:lnTo>
                  <a:pt x="1530" y="77"/>
                </a:lnTo>
                <a:lnTo>
                  <a:pt x="1541" y="70"/>
                </a:lnTo>
                <a:lnTo>
                  <a:pt x="1547" y="67"/>
                </a:lnTo>
                <a:lnTo>
                  <a:pt x="1553" y="65"/>
                </a:lnTo>
                <a:lnTo>
                  <a:pt x="1559" y="63"/>
                </a:lnTo>
                <a:lnTo>
                  <a:pt x="1564" y="62"/>
                </a:lnTo>
                <a:lnTo>
                  <a:pt x="1570" y="62"/>
                </a:lnTo>
                <a:lnTo>
                  <a:pt x="1576" y="63"/>
                </a:lnTo>
                <a:lnTo>
                  <a:pt x="1582" y="64"/>
                </a:lnTo>
                <a:lnTo>
                  <a:pt x="1588" y="66"/>
                </a:lnTo>
                <a:lnTo>
                  <a:pt x="1686" y="104"/>
                </a:lnTo>
                <a:lnTo>
                  <a:pt x="1691" y="106"/>
                </a:lnTo>
                <a:lnTo>
                  <a:pt x="1696" y="109"/>
                </a:lnTo>
                <a:lnTo>
                  <a:pt x="1701" y="113"/>
                </a:lnTo>
                <a:lnTo>
                  <a:pt x="1705" y="117"/>
                </a:lnTo>
                <a:lnTo>
                  <a:pt x="1709" y="122"/>
                </a:lnTo>
                <a:lnTo>
                  <a:pt x="1712" y="127"/>
                </a:lnTo>
                <a:lnTo>
                  <a:pt x="1715" y="133"/>
                </a:lnTo>
                <a:lnTo>
                  <a:pt x="1717" y="138"/>
                </a:lnTo>
                <a:lnTo>
                  <a:pt x="1720" y="151"/>
                </a:lnTo>
                <a:lnTo>
                  <a:pt x="1721" y="165"/>
                </a:lnTo>
                <a:lnTo>
                  <a:pt x="1720" y="179"/>
                </a:lnTo>
                <a:lnTo>
                  <a:pt x="1718" y="186"/>
                </a:lnTo>
                <a:lnTo>
                  <a:pt x="1716" y="193"/>
                </a:lnTo>
                <a:lnTo>
                  <a:pt x="1682" y="310"/>
                </a:lnTo>
                <a:lnTo>
                  <a:pt x="1706" y="324"/>
                </a:lnTo>
                <a:lnTo>
                  <a:pt x="1732" y="339"/>
                </a:lnTo>
                <a:lnTo>
                  <a:pt x="1756" y="355"/>
                </a:lnTo>
                <a:lnTo>
                  <a:pt x="1779" y="372"/>
                </a:lnTo>
                <a:lnTo>
                  <a:pt x="1803" y="389"/>
                </a:lnTo>
                <a:lnTo>
                  <a:pt x="1826" y="407"/>
                </a:lnTo>
                <a:lnTo>
                  <a:pt x="1848" y="426"/>
                </a:lnTo>
                <a:lnTo>
                  <a:pt x="1871" y="446"/>
                </a:lnTo>
                <a:lnTo>
                  <a:pt x="1970" y="382"/>
                </a:lnTo>
                <a:lnTo>
                  <a:pt x="1976" y="377"/>
                </a:lnTo>
                <a:lnTo>
                  <a:pt x="1983" y="373"/>
                </a:lnTo>
                <a:lnTo>
                  <a:pt x="1995" y="367"/>
                </a:lnTo>
                <a:lnTo>
                  <a:pt x="2008" y="363"/>
                </a:lnTo>
                <a:lnTo>
                  <a:pt x="2021" y="362"/>
                </a:lnTo>
                <a:lnTo>
                  <a:pt x="2027" y="362"/>
                </a:lnTo>
                <a:lnTo>
                  <a:pt x="2033" y="362"/>
                </a:lnTo>
                <a:lnTo>
                  <a:pt x="2039" y="364"/>
                </a:lnTo>
                <a:lnTo>
                  <a:pt x="2046" y="366"/>
                </a:lnTo>
                <a:lnTo>
                  <a:pt x="2051" y="368"/>
                </a:lnTo>
                <a:lnTo>
                  <a:pt x="2057" y="371"/>
                </a:lnTo>
                <a:lnTo>
                  <a:pt x="2061" y="375"/>
                </a:lnTo>
                <a:lnTo>
                  <a:pt x="2066" y="379"/>
                </a:lnTo>
                <a:lnTo>
                  <a:pt x="2134" y="457"/>
                </a:lnTo>
                <a:lnTo>
                  <a:pt x="2138" y="462"/>
                </a:lnTo>
                <a:lnTo>
                  <a:pt x="2141" y="467"/>
                </a:lnTo>
                <a:lnTo>
                  <a:pt x="2144" y="472"/>
                </a:lnTo>
                <a:lnTo>
                  <a:pt x="2146" y="478"/>
                </a:lnTo>
                <a:lnTo>
                  <a:pt x="2147" y="485"/>
                </a:lnTo>
                <a:lnTo>
                  <a:pt x="2147" y="491"/>
                </a:lnTo>
                <a:lnTo>
                  <a:pt x="2147" y="497"/>
                </a:lnTo>
                <a:lnTo>
                  <a:pt x="2147" y="504"/>
                </a:lnTo>
                <a:lnTo>
                  <a:pt x="2144" y="516"/>
                </a:lnTo>
                <a:lnTo>
                  <a:pt x="2138" y="528"/>
                </a:lnTo>
                <a:lnTo>
                  <a:pt x="2130" y="540"/>
                </a:lnTo>
                <a:lnTo>
                  <a:pt x="2126" y="546"/>
                </a:lnTo>
                <a:lnTo>
                  <a:pt x="2120" y="551"/>
                </a:lnTo>
                <a:lnTo>
                  <a:pt x="2035" y="639"/>
                </a:lnTo>
                <a:lnTo>
                  <a:pt x="2052" y="663"/>
                </a:lnTo>
                <a:lnTo>
                  <a:pt x="2066" y="688"/>
                </a:lnTo>
                <a:lnTo>
                  <a:pt x="2080" y="713"/>
                </a:lnTo>
                <a:lnTo>
                  <a:pt x="2093" y="739"/>
                </a:lnTo>
                <a:lnTo>
                  <a:pt x="2105" y="764"/>
                </a:lnTo>
                <a:lnTo>
                  <a:pt x="2118" y="790"/>
                </a:lnTo>
                <a:lnTo>
                  <a:pt x="2128" y="816"/>
                </a:lnTo>
                <a:lnTo>
                  <a:pt x="2138" y="842"/>
                </a:lnTo>
                <a:lnTo>
                  <a:pt x="2244" y="830"/>
                </a:lnTo>
                <a:lnTo>
                  <a:pt x="2252" y="828"/>
                </a:lnTo>
                <a:lnTo>
                  <a:pt x="2259" y="827"/>
                </a:lnTo>
                <a:lnTo>
                  <a:pt x="2273" y="827"/>
                </a:lnTo>
                <a:lnTo>
                  <a:pt x="2286" y="829"/>
                </a:lnTo>
                <a:lnTo>
                  <a:pt x="2298" y="833"/>
                </a:lnTo>
                <a:lnTo>
                  <a:pt x="2305" y="836"/>
                </a:lnTo>
                <a:lnTo>
                  <a:pt x="2310" y="840"/>
                </a:lnTo>
                <a:lnTo>
                  <a:pt x="2315" y="843"/>
                </a:lnTo>
                <a:lnTo>
                  <a:pt x="2319" y="848"/>
                </a:lnTo>
                <a:lnTo>
                  <a:pt x="2323" y="852"/>
                </a:lnTo>
                <a:lnTo>
                  <a:pt x="2326" y="857"/>
                </a:lnTo>
                <a:lnTo>
                  <a:pt x="2329" y="864"/>
                </a:lnTo>
                <a:lnTo>
                  <a:pt x="2331" y="870"/>
                </a:lnTo>
                <a:lnTo>
                  <a:pt x="2358" y="969"/>
                </a:lnTo>
                <a:lnTo>
                  <a:pt x="2359" y="975"/>
                </a:lnTo>
                <a:lnTo>
                  <a:pt x="2360" y="981"/>
                </a:lnTo>
                <a:lnTo>
                  <a:pt x="2360" y="987"/>
                </a:lnTo>
                <a:lnTo>
                  <a:pt x="2359" y="994"/>
                </a:lnTo>
                <a:lnTo>
                  <a:pt x="2357" y="1000"/>
                </a:lnTo>
                <a:lnTo>
                  <a:pt x="2355" y="1006"/>
                </a:lnTo>
                <a:lnTo>
                  <a:pt x="2353" y="1011"/>
                </a:lnTo>
                <a:lnTo>
                  <a:pt x="2349" y="1016"/>
                </a:lnTo>
                <a:lnTo>
                  <a:pt x="2341" y="1026"/>
                </a:lnTo>
                <a:lnTo>
                  <a:pt x="2331" y="1035"/>
                </a:lnTo>
                <a:lnTo>
                  <a:pt x="2319" y="1042"/>
                </a:lnTo>
                <a:lnTo>
                  <a:pt x="2312" y="1045"/>
                </a:lnTo>
                <a:lnTo>
                  <a:pt x="2305" y="1047"/>
                </a:lnTo>
                <a:lnTo>
                  <a:pt x="2194" y="1088"/>
                </a:lnTo>
                <a:lnTo>
                  <a:pt x="2197" y="1116"/>
                </a:lnTo>
                <a:lnTo>
                  <a:pt x="2198" y="1145"/>
                </a:lnTo>
                <a:lnTo>
                  <a:pt x="2199" y="1172"/>
                </a:lnTo>
                <a:lnTo>
                  <a:pt x="2199" y="1201"/>
                </a:lnTo>
                <a:lnTo>
                  <a:pt x="2198" y="1228"/>
                </a:lnTo>
                <a:lnTo>
                  <a:pt x="2197" y="1257"/>
                </a:lnTo>
                <a:lnTo>
                  <a:pt x="2194" y="1285"/>
                </a:lnTo>
                <a:lnTo>
                  <a:pt x="2191" y="1313"/>
                </a:lnTo>
                <a:lnTo>
                  <a:pt x="2303" y="1352"/>
                </a:lnTo>
                <a:lnTo>
                  <a:pt x="2310" y="1354"/>
                </a:lnTo>
                <a:lnTo>
                  <a:pt x="2317" y="1356"/>
                </a:lnTo>
                <a:lnTo>
                  <a:pt x="2330" y="1362"/>
                </a:lnTo>
                <a:lnTo>
                  <a:pt x="2341" y="1370"/>
                </a:lnTo>
                <a:lnTo>
                  <a:pt x="2350" y="1380"/>
                </a:lnTo>
                <a:lnTo>
                  <a:pt x="2354" y="1385"/>
                </a:lnTo>
                <a:lnTo>
                  <a:pt x="2357" y="1390"/>
                </a:lnTo>
                <a:lnTo>
                  <a:pt x="2359" y="1396"/>
                </a:lnTo>
                <a:lnTo>
                  <a:pt x="2361" y="1401"/>
                </a:lnTo>
                <a:lnTo>
                  <a:pt x="2364" y="1407"/>
                </a:lnTo>
                <a:lnTo>
                  <a:pt x="2364" y="1413"/>
                </a:lnTo>
                <a:lnTo>
                  <a:pt x="2364" y="1419"/>
                </a:lnTo>
                <a:lnTo>
                  <a:pt x="2364" y="1425"/>
                </a:lnTo>
                <a:lnTo>
                  <a:pt x="2344" y="1528"/>
                </a:lnTo>
                <a:lnTo>
                  <a:pt x="2342" y="1534"/>
                </a:lnTo>
                <a:lnTo>
                  <a:pt x="2340" y="1539"/>
                </a:lnTo>
                <a:lnTo>
                  <a:pt x="2337" y="1545"/>
                </a:lnTo>
                <a:lnTo>
                  <a:pt x="2334" y="1550"/>
                </a:lnTo>
                <a:lnTo>
                  <a:pt x="2330" y="1554"/>
                </a:lnTo>
                <a:lnTo>
                  <a:pt x="2326" y="1558"/>
                </a:lnTo>
                <a:lnTo>
                  <a:pt x="2321" y="1563"/>
                </a:lnTo>
                <a:lnTo>
                  <a:pt x="2315" y="1566"/>
                </a:lnTo>
                <a:lnTo>
                  <a:pt x="2304" y="1572"/>
                </a:lnTo>
                <a:lnTo>
                  <a:pt x="2290" y="1575"/>
                </a:lnTo>
                <a:lnTo>
                  <a:pt x="2276" y="1576"/>
                </a:lnTo>
                <a:lnTo>
                  <a:pt x="2269" y="1575"/>
                </a:lnTo>
                <a:lnTo>
                  <a:pt x="2261" y="1574"/>
                </a:lnTo>
                <a:lnTo>
                  <a:pt x="2127" y="1560"/>
                </a:lnTo>
                <a:lnTo>
                  <a:pt x="2117" y="1585"/>
                </a:lnTo>
                <a:lnTo>
                  <a:pt x="2105" y="1609"/>
                </a:lnTo>
                <a:lnTo>
                  <a:pt x="2093" y="1634"/>
                </a:lnTo>
                <a:lnTo>
                  <a:pt x="2081" y="1658"/>
                </a:lnTo>
                <a:lnTo>
                  <a:pt x="2068" y="1682"/>
                </a:lnTo>
                <a:lnTo>
                  <a:pt x="2055" y="1706"/>
                </a:lnTo>
                <a:lnTo>
                  <a:pt x="2039" y="1729"/>
                </a:lnTo>
                <a:lnTo>
                  <a:pt x="2024" y="1751"/>
                </a:lnTo>
                <a:lnTo>
                  <a:pt x="2030" y="1757"/>
                </a:lnTo>
                <a:lnTo>
                  <a:pt x="2101" y="1858"/>
                </a:lnTo>
                <a:lnTo>
                  <a:pt x="2106" y="1863"/>
                </a:lnTo>
                <a:lnTo>
                  <a:pt x="2111" y="1869"/>
                </a:lnTo>
                <a:lnTo>
                  <a:pt x="2118" y="1882"/>
                </a:lnTo>
                <a:lnTo>
                  <a:pt x="2122" y="1895"/>
                </a:lnTo>
                <a:lnTo>
                  <a:pt x="2125" y="1908"/>
                </a:lnTo>
                <a:lnTo>
                  <a:pt x="2125" y="1914"/>
                </a:lnTo>
                <a:lnTo>
                  <a:pt x="2124" y="1920"/>
                </a:lnTo>
                <a:lnTo>
                  <a:pt x="2123" y="1926"/>
                </a:lnTo>
                <a:lnTo>
                  <a:pt x="2122" y="1932"/>
                </a:lnTo>
                <a:lnTo>
                  <a:pt x="2119" y="1937"/>
                </a:lnTo>
                <a:lnTo>
                  <a:pt x="2116" y="1944"/>
                </a:lnTo>
                <a:lnTo>
                  <a:pt x="2113" y="1949"/>
                </a:lnTo>
                <a:lnTo>
                  <a:pt x="2109" y="1953"/>
                </a:lnTo>
                <a:lnTo>
                  <a:pt x="2033" y="2025"/>
                </a:lnTo>
                <a:lnTo>
                  <a:pt x="2028" y="2029"/>
                </a:lnTo>
                <a:lnTo>
                  <a:pt x="2023" y="2032"/>
                </a:lnTo>
                <a:lnTo>
                  <a:pt x="2018" y="2035"/>
                </a:lnTo>
                <a:lnTo>
                  <a:pt x="2012" y="2037"/>
                </a:lnTo>
                <a:lnTo>
                  <a:pt x="2006" y="2039"/>
                </a:lnTo>
                <a:lnTo>
                  <a:pt x="2000" y="2039"/>
                </a:lnTo>
                <a:lnTo>
                  <a:pt x="1994" y="2040"/>
                </a:lnTo>
                <a:lnTo>
                  <a:pt x="1988" y="2039"/>
                </a:lnTo>
                <a:lnTo>
                  <a:pt x="1974" y="2037"/>
                </a:lnTo>
                <a:lnTo>
                  <a:pt x="1962" y="2032"/>
                </a:lnTo>
                <a:lnTo>
                  <a:pt x="1950" y="2024"/>
                </a:lnTo>
                <a:lnTo>
                  <a:pt x="1944" y="2020"/>
                </a:lnTo>
                <a:lnTo>
                  <a:pt x="1939" y="2015"/>
                </a:lnTo>
                <a:lnTo>
                  <a:pt x="1856" y="1941"/>
                </a:lnTo>
                <a:lnTo>
                  <a:pt x="1832" y="1961"/>
                </a:lnTo>
                <a:lnTo>
                  <a:pt x="1810" y="1979"/>
                </a:lnTo>
                <a:lnTo>
                  <a:pt x="1787" y="1995"/>
                </a:lnTo>
                <a:lnTo>
                  <a:pt x="1765" y="2012"/>
                </a:lnTo>
                <a:lnTo>
                  <a:pt x="1742" y="2028"/>
                </a:lnTo>
                <a:lnTo>
                  <a:pt x="1718" y="2042"/>
                </a:lnTo>
                <a:lnTo>
                  <a:pt x="1695" y="2056"/>
                </a:lnTo>
                <a:lnTo>
                  <a:pt x="1671" y="2069"/>
                </a:lnTo>
                <a:lnTo>
                  <a:pt x="1646" y="2082"/>
                </a:lnTo>
                <a:lnTo>
                  <a:pt x="1680" y="2178"/>
                </a:lnTo>
                <a:lnTo>
                  <a:pt x="1683" y="2185"/>
                </a:lnTo>
                <a:lnTo>
                  <a:pt x="1686" y="2191"/>
                </a:lnTo>
                <a:lnTo>
                  <a:pt x="1689" y="2206"/>
                </a:lnTo>
                <a:lnTo>
                  <a:pt x="1690" y="2219"/>
                </a:lnTo>
                <a:lnTo>
                  <a:pt x="1688" y="2232"/>
                </a:lnTo>
                <a:lnTo>
                  <a:pt x="1687" y="2238"/>
                </a:lnTo>
                <a:lnTo>
                  <a:pt x="1685" y="2244"/>
                </a:lnTo>
                <a:lnTo>
                  <a:pt x="1682" y="2249"/>
                </a:lnTo>
                <a:lnTo>
                  <a:pt x="1679" y="2255"/>
                </a:lnTo>
                <a:lnTo>
                  <a:pt x="1675" y="2259"/>
                </a:lnTo>
                <a:lnTo>
                  <a:pt x="1671" y="2265"/>
                </a:lnTo>
                <a:lnTo>
                  <a:pt x="1666" y="2268"/>
                </a:lnTo>
                <a:lnTo>
                  <a:pt x="1660" y="2272"/>
                </a:lnTo>
                <a:lnTo>
                  <a:pt x="1569" y="2320"/>
                </a:lnTo>
                <a:lnTo>
                  <a:pt x="1563" y="2322"/>
                </a:lnTo>
                <a:lnTo>
                  <a:pt x="1557" y="2324"/>
                </a:lnTo>
                <a:lnTo>
                  <a:pt x="1551" y="2326"/>
                </a:lnTo>
                <a:lnTo>
                  <a:pt x="1545" y="2326"/>
                </a:lnTo>
                <a:lnTo>
                  <a:pt x="1539" y="2326"/>
                </a:lnTo>
                <a:lnTo>
                  <a:pt x="1532" y="2324"/>
                </a:lnTo>
                <a:lnTo>
                  <a:pt x="1526" y="2323"/>
                </a:lnTo>
                <a:lnTo>
                  <a:pt x="1520" y="2321"/>
                </a:lnTo>
                <a:lnTo>
                  <a:pt x="1509" y="2315"/>
                </a:lnTo>
                <a:lnTo>
                  <a:pt x="1498" y="2307"/>
                </a:lnTo>
                <a:lnTo>
                  <a:pt x="1489" y="2297"/>
                </a:lnTo>
                <a:lnTo>
                  <a:pt x="1485" y="2291"/>
                </a:lnTo>
                <a:lnTo>
                  <a:pt x="1481" y="2284"/>
                </a:lnTo>
                <a:lnTo>
                  <a:pt x="1406" y="2168"/>
                </a:lnTo>
                <a:lnTo>
                  <a:pt x="1405" y="2166"/>
                </a:lnTo>
                <a:lnTo>
                  <a:pt x="1379" y="2172"/>
                </a:lnTo>
                <a:lnTo>
                  <a:pt x="1352" y="2176"/>
                </a:lnTo>
                <a:lnTo>
                  <a:pt x="1325" y="2180"/>
                </a:lnTo>
                <a:lnTo>
                  <a:pt x="1298" y="2183"/>
                </a:lnTo>
                <a:lnTo>
                  <a:pt x="1270" y="2185"/>
                </a:lnTo>
                <a:lnTo>
                  <a:pt x="1244" y="2187"/>
                </a:lnTo>
                <a:lnTo>
                  <a:pt x="1216" y="2188"/>
                </a:lnTo>
                <a:lnTo>
                  <a:pt x="1189" y="2188"/>
                </a:lnTo>
                <a:lnTo>
                  <a:pt x="1158" y="2296"/>
                </a:lnTo>
                <a:lnTo>
                  <a:pt x="1157" y="2304"/>
                </a:lnTo>
                <a:lnTo>
                  <a:pt x="1155" y="2311"/>
                </a:lnTo>
                <a:lnTo>
                  <a:pt x="1149" y="2323"/>
                </a:lnTo>
                <a:lnTo>
                  <a:pt x="1142" y="2336"/>
                </a:lnTo>
                <a:lnTo>
                  <a:pt x="1133" y="2345"/>
                </a:lnTo>
                <a:lnTo>
                  <a:pt x="1128" y="2349"/>
                </a:lnTo>
                <a:lnTo>
                  <a:pt x="1123" y="2353"/>
                </a:lnTo>
                <a:lnTo>
                  <a:pt x="1118" y="2356"/>
                </a:lnTo>
                <a:lnTo>
                  <a:pt x="1112" y="2358"/>
                </a:lnTo>
                <a:lnTo>
                  <a:pt x="1107" y="2360"/>
                </a:lnTo>
                <a:lnTo>
                  <a:pt x="1101" y="2361"/>
                </a:lnTo>
                <a:lnTo>
                  <a:pt x="1095" y="2361"/>
                </a:lnTo>
                <a:lnTo>
                  <a:pt x="1087" y="2361"/>
                </a:lnTo>
                <a:lnTo>
                  <a:pt x="985" y="2348"/>
                </a:lnTo>
                <a:lnTo>
                  <a:pt x="979" y="2346"/>
                </a:lnTo>
                <a:lnTo>
                  <a:pt x="973" y="2345"/>
                </a:lnTo>
                <a:lnTo>
                  <a:pt x="968" y="2342"/>
                </a:lnTo>
                <a:lnTo>
                  <a:pt x="963" y="2339"/>
                </a:lnTo>
                <a:lnTo>
                  <a:pt x="957" y="2335"/>
                </a:lnTo>
                <a:lnTo>
                  <a:pt x="952" y="2331"/>
                </a:lnTo>
                <a:lnTo>
                  <a:pt x="948" y="2326"/>
                </a:lnTo>
                <a:lnTo>
                  <a:pt x="945" y="2320"/>
                </a:lnTo>
                <a:lnTo>
                  <a:pt x="939" y="2309"/>
                </a:lnTo>
                <a:lnTo>
                  <a:pt x="935" y="2296"/>
                </a:lnTo>
                <a:lnTo>
                  <a:pt x="933" y="2282"/>
                </a:lnTo>
                <a:lnTo>
                  <a:pt x="933" y="2275"/>
                </a:lnTo>
                <a:lnTo>
                  <a:pt x="934" y="2268"/>
                </a:lnTo>
                <a:lnTo>
                  <a:pt x="939" y="2154"/>
                </a:lnTo>
                <a:lnTo>
                  <a:pt x="913" y="2147"/>
                </a:lnTo>
                <a:lnTo>
                  <a:pt x="885" y="2139"/>
                </a:lnTo>
                <a:lnTo>
                  <a:pt x="859" y="2129"/>
                </a:lnTo>
                <a:lnTo>
                  <a:pt x="832" y="2119"/>
                </a:lnTo>
                <a:lnTo>
                  <a:pt x="806" y="2109"/>
                </a:lnTo>
                <a:lnTo>
                  <a:pt x="781" y="2097"/>
                </a:lnTo>
                <a:lnTo>
                  <a:pt x="754" y="2085"/>
                </a:lnTo>
                <a:lnTo>
                  <a:pt x="729" y="2073"/>
                </a:lnTo>
                <a:lnTo>
                  <a:pt x="639" y="2155"/>
                </a:lnTo>
                <a:lnTo>
                  <a:pt x="635" y="2161"/>
                </a:lnTo>
                <a:lnTo>
                  <a:pt x="629" y="2166"/>
                </a:lnTo>
                <a:lnTo>
                  <a:pt x="618" y="2174"/>
                </a:lnTo>
                <a:lnTo>
                  <a:pt x="606" y="2180"/>
                </a:lnTo>
                <a:lnTo>
                  <a:pt x="594" y="2184"/>
                </a:lnTo>
                <a:lnTo>
                  <a:pt x="588" y="2185"/>
                </a:lnTo>
                <a:lnTo>
                  <a:pt x="582" y="2185"/>
                </a:lnTo>
                <a:lnTo>
                  <a:pt x="575" y="2185"/>
                </a:lnTo>
                <a:lnTo>
                  <a:pt x="569" y="2184"/>
                </a:lnTo>
                <a:lnTo>
                  <a:pt x="563" y="2182"/>
                </a:lnTo>
                <a:lnTo>
                  <a:pt x="557" y="2180"/>
                </a:lnTo>
                <a:lnTo>
                  <a:pt x="552" y="2177"/>
                </a:lnTo>
                <a:lnTo>
                  <a:pt x="547" y="2174"/>
                </a:lnTo>
                <a:lnTo>
                  <a:pt x="466" y="2109"/>
                </a:lnTo>
                <a:lnTo>
                  <a:pt x="461" y="2105"/>
                </a:lnTo>
                <a:lnTo>
                  <a:pt x="457" y="2101"/>
                </a:lnTo>
                <a:lnTo>
                  <a:pt x="454" y="2096"/>
                </a:lnTo>
                <a:lnTo>
                  <a:pt x="450" y="2090"/>
                </a:lnTo>
                <a:lnTo>
                  <a:pt x="448" y="2085"/>
                </a:lnTo>
                <a:lnTo>
                  <a:pt x="446" y="2079"/>
                </a:lnTo>
                <a:lnTo>
                  <a:pt x="445" y="2073"/>
                </a:lnTo>
                <a:lnTo>
                  <a:pt x="445" y="2066"/>
                </a:lnTo>
                <a:lnTo>
                  <a:pt x="446" y="2053"/>
                </a:lnTo>
                <a:lnTo>
                  <a:pt x="449" y="2040"/>
                </a:lnTo>
                <a:lnTo>
                  <a:pt x="455" y="2027"/>
                </a:lnTo>
                <a:lnTo>
                  <a:pt x="459" y="2021"/>
                </a:lnTo>
                <a:lnTo>
                  <a:pt x="463" y="2015"/>
                </a:lnTo>
                <a:lnTo>
                  <a:pt x="523" y="1926"/>
                </a:lnTo>
                <a:lnTo>
                  <a:pt x="496" y="1902"/>
                </a:lnTo>
                <a:lnTo>
                  <a:pt x="471" y="1875"/>
                </a:lnTo>
                <a:lnTo>
                  <a:pt x="446" y="1849"/>
                </a:lnTo>
                <a:lnTo>
                  <a:pt x="423" y="1822"/>
                </a:lnTo>
                <a:lnTo>
                  <a:pt x="395" y="1786"/>
                </a:lnTo>
                <a:lnTo>
                  <a:pt x="369" y="1749"/>
                </a:lnTo>
                <a:lnTo>
                  <a:pt x="274" y="1793"/>
                </a:lnTo>
                <a:lnTo>
                  <a:pt x="268" y="1797"/>
                </a:lnTo>
                <a:lnTo>
                  <a:pt x="260" y="1801"/>
                </a:lnTo>
                <a:lnTo>
                  <a:pt x="247" y="1805"/>
                </a:lnTo>
                <a:lnTo>
                  <a:pt x="234" y="1807"/>
                </a:lnTo>
                <a:lnTo>
                  <a:pt x="221" y="1807"/>
                </a:lnTo>
                <a:lnTo>
                  <a:pt x="215" y="1806"/>
                </a:lnTo>
                <a:lnTo>
                  <a:pt x="209" y="1805"/>
                </a:lnTo>
                <a:lnTo>
                  <a:pt x="203" y="1803"/>
                </a:lnTo>
                <a:lnTo>
                  <a:pt x="197" y="1800"/>
                </a:lnTo>
                <a:lnTo>
                  <a:pt x="192" y="1797"/>
                </a:lnTo>
                <a:lnTo>
                  <a:pt x="187" y="1793"/>
                </a:lnTo>
                <a:lnTo>
                  <a:pt x="183" y="1789"/>
                </a:lnTo>
                <a:lnTo>
                  <a:pt x="179" y="1784"/>
                </a:lnTo>
                <a:lnTo>
                  <a:pt x="121" y="1698"/>
                </a:lnTo>
                <a:lnTo>
                  <a:pt x="118" y="1693"/>
                </a:lnTo>
                <a:lnTo>
                  <a:pt x="116" y="1686"/>
                </a:lnTo>
                <a:lnTo>
                  <a:pt x="114" y="1680"/>
                </a:lnTo>
                <a:lnTo>
                  <a:pt x="113" y="1674"/>
                </a:lnTo>
                <a:lnTo>
                  <a:pt x="112" y="1668"/>
                </a:lnTo>
                <a:lnTo>
                  <a:pt x="113" y="1662"/>
                </a:lnTo>
                <a:lnTo>
                  <a:pt x="113" y="1656"/>
                </a:lnTo>
                <a:lnTo>
                  <a:pt x="115" y="1650"/>
                </a:lnTo>
                <a:lnTo>
                  <a:pt x="120" y="1638"/>
                </a:lnTo>
                <a:lnTo>
                  <a:pt x="127" y="1627"/>
                </a:lnTo>
                <a:lnTo>
                  <a:pt x="137" y="1615"/>
                </a:lnTo>
                <a:lnTo>
                  <a:pt x="142" y="1611"/>
                </a:lnTo>
                <a:lnTo>
                  <a:pt x="148" y="1606"/>
                </a:lnTo>
                <a:lnTo>
                  <a:pt x="253" y="1522"/>
                </a:lnTo>
                <a:lnTo>
                  <a:pt x="245" y="1495"/>
                </a:lnTo>
                <a:lnTo>
                  <a:pt x="237" y="1469"/>
                </a:lnTo>
                <a:lnTo>
                  <a:pt x="229" y="1443"/>
                </a:lnTo>
                <a:lnTo>
                  <a:pt x="223" y="1416"/>
                </a:lnTo>
                <a:lnTo>
                  <a:pt x="217" y="1390"/>
                </a:lnTo>
                <a:lnTo>
                  <a:pt x="212" y="1362"/>
                </a:lnTo>
                <a:lnTo>
                  <a:pt x="208" y="1336"/>
                </a:lnTo>
                <a:lnTo>
                  <a:pt x="204" y="1309"/>
                </a:lnTo>
                <a:lnTo>
                  <a:pt x="197" y="1310"/>
                </a:lnTo>
                <a:lnTo>
                  <a:pt x="191" y="1310"/>
                </a:lnTo>
                <a:lnTo>
                  <a:pt x="70" y="1284"/>
                </a:lnTo>
                <a:lnTo>
                  <a:pt x="62" y="1283"/>
                </a:lnTo>
                <a:lnTo>
                  <a:pt x="55" y="1282"/>
                </a:lnTo>
                <a:lnTo>
                  <a:pt x="42" y="1278"/>
                </a:lnTo>
                <a:lnTo>
                  <a:pt x="30" y="1272"/>
                </a:lnTo>
                <a:lnTo>
                  <a:pt x="20" y="1264"/>
                </a:lnTo>
                <a:lnTo>
                  <a:pt x="16" y="1260"/>
                </a:lnTo>
                <a:lnTo>
                  <a:pt x="12" y="1255"/>
                </a:lnTo>
                <a:lnTo>
                  <a:pt x="7" y="1250"/>
                </a:lnTo>
                <a:lnTo>
                  <a:pt x="5" y="1243"/>
                </a:lnTo>
                <a:lnTo>
                  <a:pt x="2" y="1238"/>
                </a:lnTo>
                <a:lnTo>
                  <a:pt x="1" y="1232"/>
                </a:lnTo>
                <a:lnTo>
                  <a:pt x="0" y="1226"/>
                </a:lnTo>
                <a:lnTo>
                  <a:pt x="0" y="1220"/>
                </a:lnTo>
                <a:lnTo>
                  <a:pt x="5" y="1116"/>
                </a:lnTo>
                <a:lnTo>
                  <a:pt x="6" y="1109"/>
                </a:lnTo>
                <a:lnTo>
                  <a:pt x="7" y="1104"/>
                </a:lnTo>
                <a:lnTo>
                  <a:pt x="11" y="1098"/>
                </a:lnTo>
                <a:lnTo>
                  <a:pt x="13" y="1093"/>
                </a:lnTo>
                <a:lnTo>
                  <a:pt x="16" y="1087"/>
                </a:lnTo>
                <a:lnTo>
                  <a:pt x="20" y="1083"/>
                </a:lnTo>
                <a:lnTo>
                  <a:pt x="25" y="1078"/>
                </a:lnTo>
                <a:lnTo>
                  <a:pt x="30" y="1074"/>
                </a:lnTo>
                <a:lnTo>
                  <a:pt x="40" y="1068"/>
                </a:lnTo>
                <a:lnTo>
                  <a:pt x="53" y="1063"/>
                </a:lnTo>
                <a:lnTo>
                  <a:pt x="67" y="1060"/>
                </a:lnTo>
                <a:lnTo>
                  <a:pt x="75" y="1059"/>
                </a:lnTo>
                <a:lnTo>
                  <a:pt x="82" y="1059"/>
                </a:lnTo>
                <a:lnTo>
                  <a:pt x="205" y="1056"/>
                </a:lnTo>
                <a:lnTo>
                  <a:pt x="210" y="1025"/>
                </a:lnTo>
                <a:lnTo>
                  <a:pt x="215" y="996"/>
                </a:lnTo>
                <a:lnTo>
                  <a:pt x="221" y="966"/>
                </a:lnTo>
                <a:lnTo>
                  <a:pt x="228" y="938"/>
                </a:lnTo>
                <a:lnTo>
                  <a:pt x="236" y="908"/>
                </a:lnTo>
                <a:lnTo>
                  <a:pt x="244" y="880"/>
                </a:lnTo>
                <a:lnTo>
                  <a:pt x="254" y="851"/>
                </a:lnTo>
                <a:lnTo>
                  <a:pt x="265" y="823"/>
                </a:lnTo>
                <a:lnTo>
                  <a:pt x="185" y="758"/>
                </a:lnTo>
                <a:lnTo>
                  <a:pt x="179" y="754"/>
                </a:lnTo>
                <a:lnTo>
                  <a:pt x="173" y="750"/>
                </a:lnTo>
                <a:lnTo>
                  <a:pt x="163" y="740"/>
                </a:lnTo>
                <a:lnTo>
                  <a:pt x="155" y="728"/>
                </a:lnTo>
                <a:lnTo>
                  <a:pt x="150" y="716"/>
                </a:lnTo>
                <a:lnTo>
                  <a:pt x="148" y="710"/>
                </a:lnTo>
                <a:lnTo>
                  <a:pt x="147" y="704"/>
                </a:lnTo>
                <a:lnTo>
                  <a:pt x="146" y="698"/>
                </a:lnTo>
                <a:lnTo>
                  <a:pt x="146" y="692"/>
                </a:lnTo>
                <a:lnTo>
                  <a:pt x="147" y="686"/>
                </a:lnTo>
                <a:lnTo>
                  <a:pt x="148" y="680"/>
                </a:lnTo>
                <a:lnTo>
                  <a:pt x="150" y="675"/>
                </a:lnTo>
                <a:lnTo>
                  <a:pt x="153" y="668"/>
                </a:lnTo>
                <a:lnTo>
                  <a:pt x="206" y="579"/>
                </a:lnTo>
                <a:lnTo>
                  <a:pt x="209" y="574"/>
                </a:lnTo>
                <a:lnTo>
                  <a:pt x="213" y="569"/>
                </a:lnTo>
                <a:lnTo>
                  <a:pt x="217" y="565"/>
                </a:lnTo>
                <a:lnTo>
                  <a:pt x="222" y="562"/>
                </a:lnTo>
                <a:lnTo>
                  <a:pt x="228" y="559"/>
                </a:lnTo>
                <a:lnTo>
                  <a:pt x="233" y="556"/>
                </a:lnTo>
                <a:lnTo>
                  <a:pt x="239" y="554"/>
                </a:lnTo>
                <a:lnTo>
                  <a:pt x="245" y="553"/>
                </a:lnTo>
                <a:lnTo>
                  <a:pt x="258" y="552"/>
                </a:lnTo>
                <a:lnTo>
                  <a:pt x="272" y="553"/>
                </a:lnTo>
                <a:lnTo>
                  <a:pt x="286" y="557"/>
                </a:lnTo>
                <a:lnTo>
                  <a:pt x="292" y="560"/>
                </a:lnTo>
                <a:lnTo>
                  <a:pt x="299" y="563"/>
                </a:lnTo>
                <a:lnTo>
                  <a:pt x="383" y="603"/>
                </a:lnTo>
                <a:lnTo>
                  <a:pt x="402" y="579"/>
                </a:lnTo>
                <a:lnTo>
                  <a:pt x="420" y="556"/>
                </a:lnTo>
                <a:lnTo>
                  <a:pt x="439" y="532"/>
                </a:lnTo>
                <a:lnTo>
                  <a:pt x="461" y="509"/>
                </a:lnTo>
                <a:lnTo>
                  <a:pt x="481" y="487"/>
                </a:lnTo>
                <a:lnTo>
                  <a:pt x="503" y="465"/>
                </a:lnTo>
                <a:lnTo>
                  <a:pt x="527" y="444"/>
                </a:lnTo>
                <a:lnTo>
                  <a:pt x="550" y="423"/>
                </a:lnTo>
                <a:lnTo>
                  <a:pt x="496" y="339"/>
                </a:lnTo>
                <a:lnTo>
                  <a:pt x="492" y="334"/>
                </a:lnTo>
                <a:lnTo>
                  <a:pt x="487" y="328"/>
                </a:lnTo>
                <a:lnTo>
                  <a:pt x="481" y="315"/>
                </a:lnTo>
                <a:lnTo>
                  <a:pt x="477" y="303"/>
                </a:lnTo>
                <a:lnTo>
                  <a:pt x="476" y="289"/>
                </a:lnTo>
                <a:lnTo>
                  <a:pt x="476" y="283"/>
                </a:lnTo>
                <a:lnTo>
                  <a:pt x="476" y="276"/>
                </a:lnTo>
                <a:lnTo>
                  <a:pt x="478" y="270"/>
                </a:lnTo>
                <a:lnTo>
                  <a:pt x="480" y="265"/>
                </a:lnTo>
                <a:lnTo>
                  <a:pt x="482" y="259"/>
                </a:lnTo>
                <a:lnTo>
                  <a:pt x="485" y="254"/>
                </a:lnTo>
                <a:lnTo>
                  <a:pt x="489" y="249"/>
                </a:lnTo>
                <a:lnTo>
                  <a:pt x="493" y="245"/>
                </a:lnTo>
                <a:lnTo>
                  <a:pt x="571" y="176"/>
                </a:lnTo>
                <a:lnTo>
                  <a:pt x="575" y="172"/>
                </a:lnTo>
                <a:lnTo>
                  <a:pt x="581" y="169"/>
                </a:lnTo>
                <a:lnTo>
                  <a:pt x="587" y="167"/>
                </a:lnTo>
                <a:lnTo>
                  <a:pt x="593" y="165"/>
                </a:lnTo>
                <a:lnTo>
                  <a:pt x="599" y="162"/>
                </a:lnTo>
                <a:lnTo>
                  <a:pt x="605" y="162"/>
                </a:lnTo>
                <a:lnTo>
                  <a:pt x="611" y="162"/>
                </a:lnTo>
                <a:lnTo>
                  <a:pt x="617" y="162"/>
                </a:lnTo>
                <a:lnTo>
                  <a:pt x="630" y="167"/>
                </a:lnTo>
                <a:lnTo>
                  <a:pt x="642" y="172"/>
                </a:lnTo>
                <a:lnTo>
                  <a:pt x="654" y="180"/>
                </a:lnTo>
                <a:lnTo>
                  <a:pt x="660" y="184"/>
                </a:lnTo>
                <a:lnTo>
                  <a:pt x="665" y="190"/>
                </a:lnTo>
                <a:close/>
                <a:moveTo>
                  <a:pt x="1034" y="997"/>
                </a:moveTo>
                <a:lnTo>
                  <a:pt x="1034" y="997"/>
                </a:lnTo>
                <a:lnTo>
                  <a:pt x="1024" y="1006"/>
                </a:lnTo>
                <a:lnTo>
                  <a:pt x="1014" y="1015"/>
                </a:lnTo>
                <a:lnTo>
                  <a:pt x="1006" y="1024"/>
                </a:lnTo>
                <a:lnTo>
                  <a:pt x="997" y="1034"/>
                </a:lnTo>
                <a:lnTo>
                  <a:pt x="990" y="1043"/>
                </a:lnTo>
                <a:lnTo>
                  <a:pt x="983" y="1055"/>
                </a:lnTo>
                <a:lnTo>
                  <a:pt x="976" y="1065"/>
                </a:lnTo>
                <a:lnTo>
                  <a:pt x="970" y="1076"/>
                </a:lnTo>
                <a:lnTo>
                  <a:pt x="959" y="1098"/>
                </a:lnTo>
                <a:lnTo>
                  <a:pt x="951" y="1122"/>
                </a:lnTo>
                <a:lnTo>
                  <a:pt x="945" y="1145"/>
                </a:lnTo>
                <a:lnTo>
                  <a:pt x="942" y="1169"/>
                </a:lnTo>
                <a:lnTo>
                  <a:pt x="940" y="1194"/>
                </a:lnTo>
                <a:lnTo>
                  <a:pt x="941" y="1218"/>
                </a:lnTo>
                <a:lnTo>
                  <a:pt x="945" y="1242"/>
                </a:lnTo>
                <a:lnTo>
                  <a:pt x="951" y="1267"/>
                </a:lnTo>
                <a:lnTo>
                  <a:pt x="954" y="1279"/>
                </a:lnTo>
                <a:lnTo>
                  <a:pt x="959" y="1290"/>
                </a:lnTo>
                <a:lnTo>
                  <a:pt x="965" y="1302"/>
                </a:lnTo>
                <a:lnTo>
                  <a:pt x="970" y="1314"/>
                </a:lnTo>
                <a:lnTo>
                  <a:pt x="976" y="1325"/>
                </a:lnTo>
                <a:lnTo>
                  <a:pt x="983" y="1336"/>
                </a:lnTo>
                <a:lnTo>
                  <a:pt x="990" y="1346"/>
                </a:lnTo>
                <a:lnTo>
                  <a:pt x="998" y="1356"/>
                </a:lnTo>
                <a:lnTo>
                  <a:pt x="1007" y="1366"/>
                </a:lnTo>
                <a:lnTo>
                  <a:pt x="1016" y="1376"/>
                </a:lnTo>
                <a:lnTo>
                  <a:pt x="1025" y="1385"/>
                </a:lnTo>
                <a:lnTo>
                  <a:pt x="1035" y="1393"/>
                </a:lnTo>
                <a:lnTo>
                  <a:pt x="1045" y="1401"/>
                </a:lnTo>
                <a:lnTo>
                  <a:pt x="1055" y="1408"/>
                </a:lnTo>
                <a:lnTo>
                  <a:pt x="1066" y="1414"/>
                </a:lnTo>
                <a:lnTo>
                  <a:pt x="1077" y="1420"/>
                </a:lnTo>
                <a:lnTo>
                  <a:pt x="1100" y="1431"/>
                </a:lnTo>
                <a:lnTo>
                  <a:pt x="1123" y="1440"/>
                </a:lnTo>
                <a:lnTo>
                  <a:pt x="1146" y="1446"/>
                </a:lnTo>
                <a:lnTo>
                  <a:pt x="1171" y="1449"/>
                </a:lnTo>
                <a:lnTo>
                  <a:pt x="1195" y="1450"/>
                </a:lnTo>
                <a:lnTo>
                  <a:pt x="1220" y="1449"/>
                </a:lnTo>
                <a:lnTo>
                  <a:pt x="1244" y="1446"/>
                </a:lnTo>
                <a:lnTo>
                  <a:pt x="1268" y="1440"/>
                </a:lnTo>
                <a:lnTo>
                  <a:pt x="1281" y="1436"/>
                </a:lnTo>
                <a:lnTo>
                  <a:pt x="1292" y="1431"/>
                </a:lnTo>
                <a:lnTo>
                  <a:pt x="1303" y="1426"/>
                </a:lnTo>
                <a:lnTo>
                  <a:pt x="1315" y="1421"/>
                </a:lnTo>
                <a:lnTo>
                  <a:pt x="1326" y="1414"/>
                </a:lnTo>
                <a:lnTo>
                  <a:pt x="1336" y="1408"/>
                </a:lnTo>
                <a:lnTo>
                  <a:pt x="1348" y="1400"/>
                </a:lnTo>
                <a:lnTo>
                  <a:pt x="1358" y="1392"/>
                </a:lnTo>
                <a:lnTo>
                  <a:pt x="1368" y="1384"/>
                </a:lnTo>
                <a:lnTo>
                  <a:pt x="1377" y="1375"/>
                </a:lnTo>
                <a:lnTo>
                  <a:pt x="1386" y="1365"/>
                </a:lnTo>
                <a:lnTo>
                  <a:pt x="1394" y="1355"/>
                </a:lnTo>
                <a:lnTo>
                  <a:pt x="1402" y="1345"/>
                </a:lnTo>
                <a:lnTo>
                  <a:pt x="1410" y="1335"/>
                </a:lnTo>
                <a:lnTo>
                  <a:pt x="1416" y="1325"/>
                </a:lnTo>
                <a:lnTo>
                  <a:pt x="1422" y="1314"/>
                </a:lnTo>
                <a:lnTo>
                  <a:pt x="1433" y="1291"/>
                </a:lnTo>
                <a:lnTo>
                  <a:pt x="1441" y="1268"/>
                </a:lnTo>
                <a:lnTo>
                  <a:pt x="1446" y="1245"/>
                </a:lnTo>
                <a:lnTo>
                  <a:pt x="1450" y="1220"/>
                </a:lnTo>
                <a:lnTo>
                  <a:pt x="1451" y="1196"/>
                </a:lnTo>
                <a:lnTo>
                  <a:pt x="1450" y="1171"/>
                </a:lnTo>
                <a:lnTo>
                  <a:pt x="1447" y="1147"/>
                </a:lnTo>
                <a:lnTo>
                  <a:pt x="1441" y="1123"/>
                </a:lnTo>
                <a:lnTo>
                  <a:pt x="1437" y="1110"/>
                </a:lnTo>
                <a:lnTo>
                  <a:pt x="1433" y="1099"/>
                </a:lnTo>
                <a:lnTo>
                  <a:pt x="1428" y="1087"/>
                </a:lnTo>
                <a:lnTo>
                  <a:pt x="1422" y="1076"/>
                </a:lnTo>
                <a:lnTo>
                  <a:pt x="1416" y="1065"/>
                </a:lnTo>
                <a:lnTo>
                  <a:pt x="1409" y="1054"/>
                </a:lnTo>
                <a:lnTo>
                  <a:pt x="1401" y="1043"/>
                </a:lnTo>
                <a:lnTo>
                  <a:pt x="1393" y="1033"/>
                </a:lnTo>
                <a:lnTo>
                  <a:pt x="1385" y="1023"/>
                </a:lnTo>
                <a:lnTo>
                  <a:pt x="1376" y="1014"/>
                </a:lnTo>
                <a:lnTo>
                  <a:pt x="1367" y="1005"/>
                </a:lnTo>
                <a:lnTo>
                  <a:pt x="1357" y="997"/>
                </a:lnTo>
                <a:lnTo>
                  <a:pt x="1347" y="988"/>
                </a:lnTo>
                <a:lnTo>
                  <a:pt x="1336" y="981"/>
                </a:lnTo>
                <a:lnTo>
                  <a:pt x="1326" y="974"/>
                </a:lnTo>
                <a:lnTo>
                  <a:pt x="1315" y="968"/>
                </a:lnTo>
                <a:lnTo>
                  <a:pt x="1293" y="958"/>
                </a:lnTo>
                <a:lnTo>
                  <a:pt x="1269" y="950"/>
                </a:lnTo>
                <a:lnTo>
                  <a:pt x="1245" y="944"/>
                </a:lnTo>
                <a:lnTo>
                  <a:pt x="1222" y="941"/>
                </a:lnTo>
                <a:lnTo>
                  <a:pt x="1196" y="940"/>
                </a:lnTo>
                <a:lnTo>
                  <a:pt x="1172" y="941"/>
                </a:lnTo>
                <a:lnTo>
                  <a:pt x="1147" y="944"/>
                </a:lnTo>
                <a:lnTo>
                  <a:pt x="1124" y="950"/>
                </a:lnTo>
                <a:lnTo>
                  <a:pt x="1112" y="954"/>
                </a:lnTo>
                <a:lnTo>
                  <a:pt x="1100" y="958"/>
                </a:lnTo>
                <a:lnTo>
                  <a:pt x="1088" y="963"/>
                </a:lnTo>
                <a:lnTo>
                  <a:pt x="1077" y="968"/>
                </a:lnTo>
                <a:lnTo>
                  <a:pt x="1066" y="974"/>
                </a:lnTo>
                <a:lnTo>
                  <a:pt x="1055" y="981"/>
                </a:lnTo>
                <a:lnTo>
                  <a:pt x="1045" y="989"/>
                </a:lnTo>
                <a:lnTo>
                  <a:pt x="1034" y="997"/>
                </a:lnTo>
                <a:close/>
                <a:moveTo>
                  <a:pt x="1752" y="1586"/>
                </a:moveTo>
                <a:lnTo>
                  <a:pt x="1507" y="1386"/>
                </a:lnTo>
                <a:lnTo>
                  <a:pt x="1497" y="1404"/>
                </a:lnTo>
                <a:lnTo>
                  <a:pt x="1486" y="1421"/>
                </a:lnTo>
                <a:lnTo>
                  <a:pt x="1474" y="1437"/>
                </a:lnTo>
                <a:lnTo>
                  <a:pt x="1460" y="1450"/>
                </a:lnTo>
                <a:lnTo>
                  <a:pt x="1447" y="1462"/>
                </a:lnTo>
                <a:lnTo>
                  <a:pt x="1434" y="1472"/>
                </a:lnTo>
                <a:lnTo>
                  <a:pt x="1421" y="1481"/>
                </a:lnTo>
                <a:lnTo>
                  <a:pt x="1409" y="1489"/>
                </a:lnTo>
                <a:lnTo>
                  <a:pt x="1396" y="1496"/>
                </a:lnTo>
                <a:lnTo>
                  <a:pt x="1385" y="1502"/>
                </a:lnTo>
                <a:lnTo>
                  <a:pt x="1366" y="1510"/>
                </a:lnTo>
                <a:lnTo>
                  <a:pt x="1353" y="1515"/>
                </a:lnTo>
                <a:lnTo>
                  <a:pt x="1349" y="1516"/>
                </a:lnTo>
                <a:lnTo>
                  <a:pt x="1496" y="1796"/>
                </a:lnTo>
                <a:lnTo>
                  <a:pt x="1511" y="1790"/>
                </a:lnTo>
                <a:lnTo>
                  <a:pt x="1525" y="1785"/>
                </a:lnTo>
                <a:lnTo>
                  <a:pt x="1553" y="1772"/>
                </a:lnTo>
                <a:lnTo>
                  <a:pt x="1579" y="1757"/>
                </a:lnTo>
                <a:lnTo>
                  <a:pt x="1604" y="1740"/>
                </a:lnTo>
                <a:lnTo>
                  <a:pt x="1626" y="1723"/>
                </a:lnTo>
                <a:lnTo>
                  <a:pt x="1647" y="1706"/>
                </a:lnTo>
                <a:lnTo>
                  <a:pt x="1667" y="1688"/>
                </a:lnTo>
                <a:lnTo>
                  <a:pt x="1684" y="1671"/>
                </a:lnTo>
                <a:lnTo>
                  <a:pt x="1699" y="1654"/>
                </a:lnTo>
                <a:lnTo>
                  <a:pt x="1713" y="1639"/>
                </a:lnTo>
                <a:lnTo>
                  <a:pt x="1735" y="1611"/>
                </a:lnTo>
                <a:lnTo>
                  <a:pt x="1748" y="1593"/>
                </a:lnTo>
                <a:lnTo>
                  <a:pt x="1752" y="1586"/>
                </a:lnTo>
                <a:close/>
                <a:moveTo>
                  <a:pt x="1601" y="656"/>
                </a:moveTo>
                <a:lnTo>
                  <a:pt x="1400" y="902"/>
                </a:lnTo>
                <a:lnTo>
                  <a:pt x="1419" y="912"/>
                </a:lnTo>
                <a:lnTo>
                  <a:pt x="1436" y="923"/>
                </a:lnTo>
                <a:lnTo>
                  <a:pt x="1450" y="936"/>
                </a:lnTo>
                <a:lnTo>
                  <a:pt x="1464" y="948"/>
                </a:lnTo>
                <a:lnTo>
                  <a:pt x="1477" y="961"/>
                </a:lnTo>
                <a:lnTo>
                  <a:pt x="1487" y="974"/>
                </a:lnTo>
                <a:lnTo>
                  <a:pt x="1496" y="987"/>
                </a:lnTo>
                <a:lnTo>
                  <a:pt x="1504" y="1001"/>
                </a:lnTo>
                <a:lnTo>
                  <a:pt x="1511" y="1013"/>
                </a:lnTo>
                <a:lnTo>
                  <a:pt x="1516" y="1024"/>
                </a:lnTo>
                <a:lnTo>
                  <a:pt x="1524" y="1043"/>
                </a:lnTo>
                <a:lnTo>
                  <a:pt x="1528" y="1056"/>
                </a:lnTo>
                <a:lnTo>
                  <a:pt x="1530" y="1061"/>
                </a:lnTo>
                <a:lnTo>
                  <a:pt x="1810" y="912"/>
                </a:lnTo>
                <a:lnTo>
                  <a:pt x="1805" y="898"/>
                </a:lnTo>
                <a:lnTo>
                  <a:pt x="1799" y="884"/>
                </a:lnTo>
                <a:lnTo>
                  <a:pt x="1785" y="855"/>
                </a:lnTo>
                <a:lnTo>
                  <a:pt x="1771" y="830"/>
                </a:lnTo>
                <a:lnTo>
                  <a:pt x="1755" y="806"/>
                </a:lnTo>
                <a:lnTo>
                  <a:pt x="1738" y="783"/>
                </a:lnTo>
                <a:lnTo>
                  <a:pt x="1720" y="762"/>
                </a:lnTo>
                <a:lnTo>
                  <a:pt x="1703" y="743"/>
                </a:lnTo>
                <a:lnTo>
                  <a:pt x="1685" y="725"/>
                </a:lnTo>
                <a:lnTo>
                  <a:pt x="1669" y="709"/>
                </a:lnTo>
                <a:lnTo>
                  <a:pt x="1652" y="696"/>
                </a:lnTo>
                <a:lnTo>
                  <a:pt x="1626" y="675"/>
                </a:lnTo>
                <a:lnTo>
                  <a:pt x="1608" y="661"/>
                </a:lnTo>
                <a:lnTo>
                  <a:pt x="1601" y="656"/>
                </a:lnTo>
                <a:close/>
                <a:moveTo>
                  <a:pt x="794" y="1745"/>
                </a:moveTo>
                <a:lnTo>
                  <a:pt x="994" y="1500"/>
                </a:lnTo>
                <a:lnTo>
                  <a:pt x="976" y="1489"/>
                </a:lnTo>
                <a:lnTo>
                  <a:pt x="959" y="1478"/>
                </a:lnTo>
                <a:lnTo>
                  <a:pt x="944" y="1466"/>
                </a:lnTo>
                <a:lnTo>
                  <a:pt x="930" y="1453"/>
                </a:lnTo>
                <a:lnTo>
                  <a:pt x="919" y="1441"/>
                </a:lnTo>
                <a:lnTo>
                  <a:pt x="908" y="1427"/>
                </a:lnTo>
                <a:lnTo>
                  <a:pt x="898" y="1414"/>
                </a:lnTo>
                <a:lnTo>
                  <a:pt x="890" y="1401"/>
                </a:lnTo>
                <a:lnTo>
                  <a:pt x="884" y="1389"/>
                </a:lnTo>
                <a:lnTo>
                  <a:pt x="878" y="1378"/>
                </a:lnTo>
                <a:lnTo>
                  <a:pt x="870" y="1358"/>
                </a:lnTo>
                <a:lnTo>
                  <a:pt x="866" y="1346"/>
                </a:lnTo>
                <a:lnTo>
                  <a:pt x="865" y="1341"/>
                </a:lnTo>
                <a:lnTo>
                  <a:pt x="585" y="1489"/>
                </a:lnTo>
                <a:lnTo>
                  <a:pt x="590" y="1504"/>
                </a:lnTo>
                <a:lnTo>
                  <a:pt x="596" y="1518"/>
                </a:lnTo>
                <a:lnTo>
                  <a:pt x="609" y="1545"/>
                </a:lnTo>
                <a:lnTo>
                  <a:pt x="623" y="1572"/>
                </a:lnTo>
                <a:lnTo>
                  <a:pt x="639" y="1596"/>
                </a:lnTo>
                <a:lnTo>
                  <a:pt x="657" y="1618"/>
                </a:lnTo>
                <a:lnTo>
                  <a:pt x="674" y="1640"/>
                </a:lnTo>
                <a:lnTo>
                  <a:pt x="692" y="1659"/>
                </a:lnTo>
                <a:lnTo>
                  <a:pt x="710" y="1676"/>
                </a:lnTo>
                <a:lnTo>
                  <a:pt x="726" y="1692"/>
                </a:lnTo>
                <a:lnTo>
                  <a:pt x="742" y="1706"/>
                </a:lnTo>
                <a:lnTo>
                  <a:pt x="768" y="1727"/>
                </a:lnTo>
                <a:lnTo>
                  <a:pt x="787" y="1740"/>
                </a:lnTo>
                <a:lnTo>
                  <a:pt x="794" y="1745"/>
                </a:lnTo>
                <a:close/>
                <a:moveTo>
                  <a:pt x="666" y="782"/>
                </a:moveTo>
                <a:lnTo>
                  <a:pt x="911" y="982"/>
                </a:lnTo>
                <a:lnTo>
                  <a:pt x="921" y="964"/>
                </a:lnTo>
                <a:lnTo>
                  <a:pt x="932" y="947"/>
                </a:lnTo>
                <a:lnTo>
                  <a:pt x="944" y="932"/>
                </a:lnTo>
                <a:lnTo>
                  <a:pt x="957" y="918"/>
                </a:lnTo>
                <a:lnTo>
                  <a:pt x="971" y="906"/>
                </a:lnTo>
                <a:lnTo>
                  <a:pt x="984" y="895"/>
                </a:lnTo>
                <a:lnTo>
                  <a:pt x="997" y="886"/>
                </a:lnTo>
                <a:lnTo>
                  <a:pt x="1009" y="879"/>
                </a:lnTo>
                <a:lnTo>
                  <a:pt x="1021" y="872"/>
                </a:lnTo>
                <a:lnTo>
                  <a:pt x="1033" y="866"/>
                </a:lnTo>
                <a:lnTo>
                  <a:pt x="1052" y="858"/>
                </a:lnTo>
                <a:lnTo>
                  <a:pt x="1065" y="853"/>
                </a:lnTo>
                <a:lnTo>
                  <a:pt x="1069" y="852"/>
                </a:lnTo>
                <a:lnTo>
                  <a:pt x="921" y="572"/>
                </a:lnTo>
                <a:lnTo>
                  <a:pt x="907" y="577"/>
                </a:lnTo>
                <a:lnTo>
                  <a:pt x="892" y="583"/>
                </a:lnTo>
                <a:lnTo>
                  <a:pt x="865" y="596"/>
                </a:lnTo>
                <a:lnTo>
                  <a:pt x="839" y="612"/>
                </a:lnTo>
                <a:lnTo>
                  <a:pt x="814" y="628"/>
                </a:lnTo>
                <a:lnTo>
                  <a:pt x="792" y="644"/>
                </a:lnTo>
                <a:lnTo>
                  <a:pt x="770" y="662"/>
                </a:lnTo>
                <a:lnTo>
                  <a:pt x="751" y="680"/>
                </a:lnTo>
                <a:lnTo>
                  <a:pt x="734" y="697"/>
                </a:lnTo>
                <a:lnTo>
                  <a:pt x="719" y="714"/>
                </a:lnTo>
                <a:lnTo>
                  <a:pt x="704" y="729"/>
                </a:lnTo>
                <a:lnTo>
                  <a:pt x="683" y="757"/>
                </a:lnTo>
                <a:lnTo>
                  <a:pt x="670" y="775"/>
                </a:lnTo>
                <a:lnTo>
                  <a:pt x="666" y="7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</p:spPr>
        <p:txBody>
          <a:bodyPr/>
          <a:lstStyle/>
          <a:p>
            <a:pPr defTabSz="685800"/>
            <a:endParaRPr lang="en-US" sz="675" b="1">
              <a:solidFill>
                <a:srgbClr val="333333"/>
              </a:solidFill>
              <a:latin typeface="Aharoni" panose="02010803020104030203" pitchFamily="2" charset="-79"/>
              <a:ea typeface="ＭＳ Ｐゴシック"/>
              <a:cs typeface="Aharoni" panose="02010803020104030203" pitchFamily="2" charset="-79"/>
            </a:endParaRPr>
          </a:p>
        </p:txBody>
      </p:sp>
      <p:sp>
        <p:nvSpPr>
          <p:cNvPr id="209" name="Freeform 6"/>
          <p:cNvSpPr>
            <a:spLocks noEditPoints="1"/>
          </p:cNvSpPr>
          <p:nvPr/>
        </p:nvSpPr>
        <p:spPr bwMode="auto">
          <a:xfrm>
            <a:off x="2683048" y="3134768"/>
            <a:ext cx="151739" cy="147660"/>
          </a:xfrm>
          <a:custGeom>
            <a:avLst/>
            <a:gdLst>
              <a:gd name="T0" fmla="*/ 773113 w 2364"/>
              <a:gd name="T1" fmla="*/ 73056 h 2361"/>
              <a:gd name="T2" fmla="*/ 804069 w 2364"/>
              <a:gd name="T3" fmla="*/ 12705 h 2361"/>
              <a:gd name="T4" fmla="*/ 931863 w 2364"/>
              <a:gd name="T5" fmla="*/ 12705 h 2361"/>
              <a:gd name="T6" fmla="*/ 1081881 w 2364"/>
              <a:gd name="T7" fmla="*/ 158023 h 2361"/>
              <a:gd name="T8" fmla="*/ 1232694 w 2364"/>
              <a:gd name="T9" fmla="*/ 51616 h 2361"/>
              <a:gd name="T10" fmla="*/ 1353344 w 2364"/>
              <a:gd name="T11" fmla="*/ 92908 h 2361"/>
              <a:gd name="T12" fmla="*/ 1354138 w 2364"/>
              <a:gd name="T13" fmla="*/ 257284 h 2361"/>
              <a:gd name="T14" fmla="*/ 1583531 w 2364"/>
              <a:gd name="T15" fmla="*/ 291430 h 2361"/>
              <a:gd name="T16" fmla="*/ 1693863 w 2364"/>
              <a:gd name="T17" fmla="*/ 362897 h 2361"/>
              <a:gd name="T18" fmla="*/ 1687513 w 2364"/>
              <a:gd name="T19" fmla="*/ 433571 h 2361"/>
              <a:gd name="T20" fmla="*/ 1781175 w 2364"/>
              <a:gd name="T21" fmla="*/ 659091 h 2361"/>
              <a:gd name="T22" fmla="*/ 1846263 w 2364"/>
              <a:gd name="T23" fmla="*/ 680532 h 2361"/>
              <a:gd name="T24" fmla="*/ 1864519 w 2364"/>
              <a:gd name="T25" fmla="*/ 806791 h 2361"/>
              <a:gd name="T26" fmla="*/ 1744663 w 2364"/>
              <a:gd name="T27" fmla="*/ 975138 h 2361"/>
              <a:gd name="T28" fmla="*/ 1870869 w 2364"/>
              <a:gd name="T29" fmla="*/ 1103780 h 2361"/>
              <a:gd name="T30" fmla="*/ 1852613 w 2364"/>
              <a:gd name="T31" fmla="*/ 1230833 h 2361"/>
              <a:gd name="T32" fmla="*/ 1680369 w 2364"/>
              <a:gd name="T33" fmla="*/ 1258626 h 2361"/>
              <a:gd name="T34" fmla="*/ 1671638 w 2364"/>
              <a:gd name="T35" fmla="*/ 1479382 h 2361"/>
              <a:gd name="T36" fmla="*/ 1674019 w 2364"/>
              <a:gd name="T37" fmla="*/ 1550850 h 2361"/>
              <a:gd name="T38" fmla="*/ 1557338 w 2364"/>
              <a:gd name="T39" fmla="*/ 1613583 h 2361"/>
              <a:gd name="T40" fmla="*/ 1363663 w 2364"/>
              <a:gd name="T41" fmla="*/ 1621524 h 2361"/>
              <a:gd name="T42" fmla="*/ 1337469 w 2364"/>
              <a:gd name="T43" fmla="*/ 1781929 h 2361"/>
              <a:gd name="T44" fmla="*/ 1226344 w 2364"/>
              <a:gd name="T45" fmla="*/ 1847044 h 2361"/>
              <a:gd name="T46" fmla="*/ 1115219 w 2364"/>
              <a:gd name="T47" fmla="*/ 1719990 h 2361"/>
              <a:gd name="T48" fmla="*/ 918369 w 2364"/>
              <a:gd name="T49" fmla="*/ 1829574 h 2361"/>
              <a:gd name="T50" fmla="*/ 862806 w 2364"/>
              <a:gd name="T51" fmla="*/ 1874837 h 2361"/>
              <a:gd name="T52" fmla="*/ 742156 w 2364"/>
              <a:gd name="T53" fmla="*/ 1823221 h 2361"/>
              <a:gd name="T54" fmla="*/ 598488 w 2364"/>
              <a:gd name="T55" fmla="*/ 1655669 h 2361"/>
              <a:gd name="T56" fmla="*/ 451644 w 2364"/>
              <a:gd name="T57" fmla="*/ 1734284 h 2361"/>
              <a:gd name="T58" fmla="*/ 354013 w 2364"/>
              <a:gd name="T59" fmla="*/ 1650905 h 2361"/>
              <a:gd name="T60" fmla="*/ 354013 w 2364"/>
              <a:gd name="T61" fmla="*/ 1468265 h 2361"/>
              <a:gd name="T62" fmla="*/ 170656 w 2364"/>
              <a:gd name="T63" fmla="*/ 1434119 h 2361"/>
              <a:gd name="T64" fmla="*/ 90488 w 2364"/>
              <a:gd name="T65" fmla="*/ 1334064 h 2361"/>
              <a:gd name="T66" fmla="*/ 200819 w 2364"/>
              <a:gd name="T67" fmla="*/ 1208599 h 2361"/>
              <a:gd name="T68" fmla="*/ 55563 w 2364"/>
              <a:gd name="T69" fmla="*/ 1019606 h 2361"/>
              <a:gd name="T70" fmla="*/ 794 w 2364"/>
              <a:gd name="T71" fmla="*/ 978314 h 2361"/>
              <a:gd name="T72" fmla="*/ 23813 w 2364"/>
              <a:gd name="T73" fmla="*/ 852848 h 2361"/>
              <a:gd name="T74" fmla="*/ 187325 w 2364"/>
              <a:gd name="T75" fmla="*/ 721030 h 2361"/>
              <a:gd name="T76" fmla="*/ 116681 w 2364"/>
              <a:gd name="T77" fmla="*/ 559037 h 2361"/>
              <a:gd name="T78" fmla="*/ 176213 w 2364"/>
              <a:gd name="T79" fmla="*/ 446276 h 2361"/>
              <a:gd name="T80" fmla="*/ 319088 w 2364"/>
              <a:gd name="T81" fmla="*/ 459776 h 2361"/>
              <a:gd name="T82" fmla="*/ 381794 w 2364"/>
              <a:gd name="T83" fmla="*/ 250137 h 2361"/>
              <a:gd name="T84" fmla="*/ 453231 w 2364"/>
              <a:gd name="T85" fmla="*/ 139759 h 2361"/>
              <a:gd name="T86" fmla="*/ 523875 w 2364"/>
              <a:gd name="T87" fmla="*/ 146112 h 2361"/>
              <a:gd name="T88" fmla="*/ 769938 w 2364"/>
              <a:gd name="T89" fmla="*/ 854437 h 2361"/>
              <a:gd name="T90" fmla="*/ 769938 w 2364"/>
              <a:gd name="T91" fmla="*/ 1043429 h 2361"/>
              <a:gd name="T92" fmla="*/ 846138 w 2364"/>
              <a:gd name="T93" fmla="*/ 1122838 h 2361"/>
              <a:gd name="T94" fmla="*/ 1034256 w 2364"/>
              <a:gd name="T95" fmla="*/ 1132367 h 2361"/>
              <a:gd name="T96" fmla="*/ 1119188 w 2364"/>
              <a:gd name="T97" fmla="*/ 1060105 h 2361"/>
              <a:gd name="T98" fmla="*/ 1137444 w 2364"/>
              <a:gd name="T99" fmla="*/ 872700 h 2361"/>
              <a:gd name="T100" fmla="*/ 1069181 w 2364"/>
              <a:gd name="T101" fmla="*/ 784557 h 2361"/>
              <a:gd name="T102" fmla="*/ 882650 w 2364"/>
              <a:gd name="T103" fmla="*/ 757558 h 2361"/>
              <a:gd name="T104" fmla="*/ 1188244 w 2364"/>
              <a:gd name="T105" fmla="*/ 1114897 h 2361"/>
              <a:gd name="T106" fmla="*/ 1070769 w 2364"/>
              <a:gd name="T107" fmla="*/ 1203834 h 2361"/>
              <a:gd name="T108" fmla="*/ 1348581 w 2364"/>
              <a:gd name="T109" fmla="*/ 1313418 h 2361"/>
              <a:gd name="T110" fmla="*/ 1162050 w 2364"/>
              <a:gd name="T111" fmla="*/ 752794 h 2361"/>
              <a:gd name="T112" fmla="*/ 1432719 w 2364"/>
              <a:gd name="T113" fmla="*/ 713089 h 2361"/>
              <a:gd name="T114" fmla="*/ 1276350 w 2364"/>
              <a:gd name="T115" fmla="*/ 524891 h 2361"/>
              <a:gd name="T116" fmla="*/ 712788 w 2364"/>
              <a:gd name="T117" fmla="*/ 1122838 h 2361"/>
              <a:gd name="T118" fmla="*/ 494506 w 2364"/>
              <a:gd name="T119" fmla="*/ 1248303 h 2361"/>
              <a:gd name="T120" fmla="*/ 528638 w 2364"/>
              <a:gd name="T121" fmla="*/ 620975 h 2361"/>
              <a:gd name="T122" fmla="*/ 819944 w 2364"/>
              <a:gd name="T123" fmla="*/ 687678 h 2361"/>
              <a:gd name="T124" fmla="*/ 611188 w 2364"/>
              <a:gd name="T125" fmla="*/ 525685 h 236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364"/>
              <a:gd name="T190" fmla="*/ 0 h 2361"/>
              <a:gd name="T191" fmla="*/ 2364 w 2364"/>
              <a:gd name="T192" fmla="*/ 2361 h 236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364" h="2361">
                <a:moveTo>
                  <a:pt x="665" y="190"/>
                </a:moveTo>
                <a:lnTo>
                  <a:pt x="764" y="283"/>
                </a:lnTo>
                <a:lnTo>
                  <a:pt x="789" y="272"/>
                </a:lnTo>
                <a:lnTo>
                  <a:pt x="814" y="261"/>
                </a:lnTo>
                <a:lnTo>
                  <a:pt x="840" y="251"/>
                </a:lnTo>
                <a:lnTo>
                  <a:pt x="866" y="242"/>
                </a:lnTo>
                <a:lnTo>
                  <a:pt x="891" y="233"/>
                </a:lnTo>
                <a:lnTo>
                  <a:pt x="918" y="225"/>
                </a:lnTo>
                <a:lnTo>
                  <a:pt x="944" y="217"/>
                </a:lnTo>
                <a:lnTo>
                  <a:pt x="971" y="211"/>
                </a:lnTo>
                <a:lnTo>
                  <a:pt x="974" y="92"/>
                </a:lnTo>
                <a:lnTo>
                  <a:pt x="974" y="85"/>
                </a:lnTo>
                <a:lnTo>
                  <a:pt x="974" y="78"/>
                </a:lnTo>
                <a:lnTo>
                  <a:pt x="976" y="64"/>
                </a:lnTo>
                <a:lnTo>
                  <a:pt x="980" y="51"/>
                </a:lnTo>
                <a:lnTo>
                  <a:pt x="986" y="40"/>
                </a:lnTo>
                <a:lnTo>
                  <a:pt x="989" y="34"/>
                </a:lnTo>
                <a:lnTo>
                  <a:pt x="993" y="29"/>
                </a:lnTo>
                <a:lnTo>
                  <a:pt x="998" y="25"/>
                </a:lnTo>
                <a:lnTo>
                  <a:pt x="1003" y="21"/>
                </a:lnTo>
                <a:lnTo>
                  <a:pt x="1008" y="18"/>
                </a:lnTo>
                <a:lnTo>
                  <a:pt x="1013" y="16"/>
                </a:lnTo>
                <a:lnTo>
                  <a:pt x="1019" y="14"/>
                </a:lnTo>
                <a:lnTo>
                  <a:pt x="1025" y="13"/>
                </a:lnTo>
                <a:lnTo>
                  <a:pt x="1129" y="0"/>
                </a:lnTo>
                <a:lnTo>
                  <a:pt x="1135" y="0"/>
                </a:lnTo>
                <a:lnTo>
                  <a:pt x="1141" y="0"/>
                </a:lnTo>
                <a:lnTo>
                  <a:pt x="1147" y="1"/>
                </a:lnTo>
                <a:lnTo>
                  <a:pt x="1152" y="3"/>
                </a:lnTo>
                <a:lnTo>
                  <a:pt x="1159" y="5"/>
                </a:lnTo>
                <a:lnTo>
                  <a:pt x="1164" y="8"/>
                </a:lnTo>
                <a:lnTo>
                  <a:pt x="1169" y="12"/>
                </a:lnTo>
                <a:lnTo>
                  <a:pt x="1174" y="16"/>
                </a:lnTo>
                <a:lnTo>
                  <a:pt x="1183" y="26"/>
                </a:lnTo>
                <a:lnTo>
                  <a:pt x="1190" y="38"/>
                </a:lnTo>
                <a:lnTo>
                  <a:pt x="1195" y="51"/>
                </a:lnTo>
                <a:lnTo>
                  <a:pt x="1196" y="58"/>
                </a:lnTo>
                <a:lnTo>
                  <a:pt x="1198" y="65"/>
                </a:lnTo>
                <a:lnTo>
                  <a:pt x="1223" y="186"/>
                </a:lnTo>
                <a:lnTo>
                  <a:pt x="1251" y="187"/>
                </a:lnTo>
                <a:lnTo>
                  <a:pt x="1279" y="189"/>
                </a:lnTo>
                <a:lnTo>
                  <a:pt x="1307" y="191"/>
                </a:lnTo>
                <a:lnTo>
                  <a:pt x="1334" y="195"/>
                </a:lnTo>
                <a:lnTo>
                  <a:pt x="1363" y="199"/>
                </a:lnTo>
                <a:lnTo>
                  <a:pt x="1390" y="204"/>
                </a:lnTo>
                <a:lnTo>
                  <a:pt x="1418" y="210"/>
                </a:lnTo>
                <a:lnTo>
                  <a:pt x="1445" y="216"/>
                </a:lnTo>
                <a:lnTo>
                  <a:pt x="1506" y="112"/>
                </a:lnTo>
                <a:lnTo>
                  <a:pt x="1508" y="105"/>
                </a:lnTo>
                <a:lnTo>
                  <a:pt x="1512" y="98"/>
                </a:lnTo>
                <a:lnTo>
                  <a:pt x="1520" y="87"/>
                </a:lnTo>
                <a:lnTo>
                  <a:pt x="1530" y="77"/>
                </a:lnTo>
                <a:lnTo>
                  <a:pt x="1541" y="70"/>
                </a:lnTo>
                <a:lnTo>
                  <a:pt x="1547" y="67"/>
                </a:lnTo>
                <a:lnTo>
                  <a:pt x="1553" y="65"/>
                </a:lnTo>
                <a:lnTo>
                  <a:pt x="1559" y="63"/>
                </a:lnTo>
                <a:lnTo>
                  <a:pt x="1564" y="62"/>
                </a:lnTo>
                <a:lnTo>
                  <a:pt x="1570" y="62"/>
                </a:lnTo>
                <a:lnTo>
                  <a:pt x="1576" y="63"/>
                </a:lnTo>
                <a:lnTo>
                  <a:pt x="1582" y="64"/>
                </a:lnTo>
                <a:lnTo>
                  <a:pt x="1588" y="66"/>
                </a:lnTo>
                <a:lnTo>
                  <a:pt x="1686" y="104"/>
                </a:lnTo>
                <a:lnTo>
                  <a:pt x="1691" y="106"/>
                </a:lnTo>
                <a:lnTo>
                  <a:pt x="1696" y="109"/>
                </a:lnTo>
                <a:lnTo>
                  <a:pt x="1701" y="113"/>
                </a:lnTo>
                <a:lnTo>
                  <a:pt x="1705" y="117"/>
                </a:lnTo>
                <a:lnTo>
                  <a:pt x="1709" y="122"/>
                </a:lnTo>
                <a:lnTo>
                  <a:pt x="1712" y="127"/>
                </a:lnTo>
                <a:lnTo>
                  <a:pt x="1715" y="133"/>
                </a:lnTo>
                <a:lnTo>
                  <a:pt x="1717" y="138"/>
                </a:lnTo>
                <a:lnTo>
                  <a:pt x="1720" y="151"/>
                </a:lnTo>
                <a:lnTo>
                  <a:pt x="1721" y="165"/>
                </a:lnTo>
                <a:lnTo>
                  <a:pt x="1720" y="179"/>
                </a:lnTo>
                <a:lnTo>
                  <a:pt x="1718" y="186"/>
                </a:lnTo>
                <a:lnTo>
                  <a:pt x="1716" y="193"/>
                </a:lnTo>
                <a:lnTo>
                  <a:pt x="1682" y="310"/>
                </a:lnTo>
                <a:lnTo>
                  <a:pt x="1706" y="324"/>
                </a:lnTo>
                <a:lnTo>
                  <a:pt x="1732" y="339"/>
                </a:lnTo>
                <a:lnTo>
                  <a:pt x="1756" y="355"/>
                </a:lnTo>
                <a:lnTo>
                  <a:pt x="1779" y="372"/>
                </a:lnTo>
                <a:lnTo>
                  <a:pt x="1803" y="389"/>
                </a:lnTo>
                <a:lnTo>
                  <a:pt x="1826" y="407"/>
                </a:lnTo>
                <a:lnTo>
                  <a:pt x="1848" y="426"/>
                </a:lnTo>
                <a:lnTo>
                  <a:pt x="1871" y="446"/>
                </a:lnTo>
                <a:lnTo>
                  <a:pt x="1970" y="382"/>
                </a:lnTo>
                <a:lnTo>
                  <a:pt x="1976" y="377"/>
                </a:lnTo>
                <a:lnTo>
                  <a:pt x="1983" y="373"/>
                </a:lnTo>
                <a:lnTo>
                  <a:pt x="1995" y="367"/>
                </a:lnTo>
                <a:lnTo>
                  <a:pt x="2008" y="363"/>
                </a:lnTo>
                <a:lnTo>
                  <a:pt x="2021" y="362"/>
                </a:lnTo>
                <a:lnTo>
                  <a:pt x="2027" y="362"/>
                </a:lnTo>
                <a:lnTo>
                  <a:pt x="2033" y="362"/>
                </a:lnTo>
                <a:lnTo>
                  <a:pt x="2039" y="364"/>
                </a:lnTo>
                <a:lnTo>
                  <a:pt x="2046" y="366"/>
                </a:lnTo>
                <a:lnTo>
                  <a:pt x="2051" y="368"/>
                </a:lnTo>
                <a:lnTo>
                  <a:pt x="2057" y="371"/>
                </a:lnTo>
                <a:lnTo>
                  <a:pt x="2061" y="375"/>
                </a:lnTo>
                <a:lnTo>
                  <a:pt x="2066" y="379"/>
                </a:lnTo>
                <a:lnTo>
                  <a:pt x="2134" y="457"/>
                </a:lnTo>
                <a:lnTo>
                  <a:pt x="2138" y="462"/>
                </a:lnTo>
                <a:lnTo>
                  <a:pt x="2141" y="467"/>
                </a:lnTo>
                <a:lnTo>
                  <a:pt x="2144" y="472"/>
                </a:lnTo>
                <a:lnTo>
                  <a:pt x="2146" y="478"/>
                </a:lnTo>
                <a:lnTo>
                  <a:pt x="2147" y="485"/>
                </a:lnTo>
                <a:lnTo>
                  <a:pt x="2147" y="491"/>
                </a:lnTo>
                <a:lnTo>
                  <a:pt x="2147" y="497"/>
                </a:lnTo>
                <a:lnTo>
                  <a:pt x="2147" y="504"/>
                </a:lnTo>
                <a:lnTo>
                  <a:pt x="2144" y="516"/>
                </a:lnTo>
                <a:lnTo>
                  <a:pt x="2138" y="528"/>
                </a:lnTo>
                <a:lnTo>
                  <a:pt x="2130" y="540"/>
                </a:lnTo>
                <a:lnTo>
                  <a:pt x="2126" y="546"/>
                </a:lnTo>
                <a:lnTo>
                  <a:pt x="2120" y="551"/>
                </a:lnTo>
                <a:lnTo>
                  <a:pt x="2035" y="639"/>
                </a:lnTo>
                <a:lnTo>
                  <a:pt x="2052" y="663"/>
                </a:lnTo>
                <a:lnTo>
                  <a:pt x="2066" y="688"/>
                </a:lnTo>
                <a:lnTo>
                  <a:pt x="2080" y="713"/>
                </a:lnTo>
                <a:lnTo>
                  <a:pt x="2093" y="739"/>
                </a:lnTo>
                <a:lnTo>
                  <a:pt x="2105" y="764"/>
                </a:lnTo>
                <a:lnTo>
                  <a:pt x="2118" y="790"/>
                </a:lnTo>
                <a:lnTo>
                  <a:pt x="2128" y="816"/>
                </a:lnTo>
                <a:lnTo>
                  <a:pt x="2138" y="842"/>
                </a:lnTo>
                <a:lnTo>
                  <a:pt x="2244" y="830"/>
                </a:lnTo>
                <a:lnTo>
                  <a:pt x="2252" y="828"/>
                </a:lnTo>
                <a:lnTo>
                  <a:pt x="2259" y="827"/>
                </a:lnTo>
                <a:lnTo>
                  <a:pt x="2273" y="827"/>
                </a:lnTo>
                <a:lnTo>
                  <a:pt x="2286" y="829"/>
                </a:lnTo>
                <a:lnTo>
                  <a:pt x="2298" y="833"/>
                </a:lnTo>
                <a:lnTo>
                  <a:pt x="2305" y="836"/>
                </a:lnTo>
                <a:lnTo>
                  <a:pt x="2310" y="840"/>
                </a:lnTo>
                <a:lnTo>
                  <a:pt x="2315" y="843"/>
                </a:lnTo>
                <a:lnTo>
                  <a:pt x="2319" y="848"/>
                </a:lnTo>
                <a:lnTo>
                  <a:pt x="2323" y="852"/>
                </a:lnTo>
                <a:lnTo>
                  <a:pt x="2326" y="857"/>
                </a:lnTo>
                <a:lnTo>
                  <a:pt x="2329" y="864"/>
                </a:lnTo>
                <a:lnTo>
                  <a:pt x="2331" y="870"/>
                </a:lnTo>
                <a:lnTo>
                  <a:pt x="2358" y="969"/>
                </a:lnTo>
                <a:lnTo>
                  <a:pt x="2359" y="975"/>
                </a:lnTo>
                <a:lnTo>
                  <a:pt x="2360" y="981"/>
                </a:lnTo>
                <a:lnTo>
                  <a:pt x="2360" y="987"/>
                </a:lnTo>
                <a:lnTo>
                  <a:pt x="2359" y="994"/>
                </a:lnTo>
                <a:lnTo>
                  <a:pt x="2357" y="1000"/>
                </a:lnTo>
                <a:lnTo>
                  <a:pt x="2355" y="1006"/>
                </a:lnTo>
                <a:lnTo>
                  <a:pt x="2353" y="1011"/>
                </a:lnTo>
                <a:lnTo>
                  <a:pt x="2349" y="1016"/>
                </a:lnTo>
                <a:lnTo>
                  <a:pt x="2341" y="1026"/>
                </a:lnTo>
                <a:lnTo>
                  <a:pt x="2331" y="1035"/>
                </a:lnTo>
                <a:lnTo>
                  <a:pt x="2319" y="1042"/>
                </a:lnTo>
                <a:lnTo>
                  <a:pt x="2312" y="1045"/>
                </a:lnTo>
                <a:lnTo>
                  <a:pt x="2305" y="1047"/>
                </a:lnTo>
                <a:lnTo>
                  <a:pt x="2194" y="1088"/>
                </a:lnTo>
                <a:lnTo>
                  <a:pt x="2197" y="1116"/>
                </a:lnTo>
                <a:lnTo>
                  <a:pt x="2198" y="1145"/>
                </a:lnTo>
                <a:lnTo>
                  <a:pt x="2199" y="1172"/>
                </a:lnTo>
                <a:lnTo>
                  <a:pt x="2199" y="1201"/>
                </a:lnTo>
                <a:lnTo>
                  <a:pt x="2198" y="1228"/>
                </a:lnTo>
                <a:lnTo>
                  <a:pt x="2197" y="1257"/>
                </a:lnTo>
                <a:lnTo>
                  <a:pt x="2194" y="1285"/>
                </a:lnTo>
                <a:lnTo>
                  <a:pt x="2191" y="1313"/>
                </a:lnTo>
                <a:lnTo>
                  <a:pt x="2303" y="1352"/>
                </a:lnTo>
                <a:lnTo>
                  <a:pt x="2310" y="1354"/>
                </a:lnTo>
                <a:lnTo>
                  <a:pt x="2317" y="1356"/>
                </a:lnTo>
                <a:lnTo>
                  <a:pt x="2330" y="1362"/>
                </a:lnTo>
                <a:lnTo>
                  <a:pt x="2341" y="1370"/>
                </a:lnTo>
                <a:lnTo>
                  <a:pt x="2350" y="1380"/>
                </a:lnTo>
                <a:lnTo>
                  <a:pt x="2354" y="1385"/>
                </a:lnTo>
                <a:lnTo>
                  <a:pt x="2357" y="1390"/>
                </a:lnTo>
                <a:lnTo>
                  <a:pt x="2359" y="1396"/>
                </a:lnTo>
                <a:lnTo>
                  <a:pt x="2361" y="1401"/>
                </a:lnTo>
                <a:lnTo>
                  <a:pt x="2364" y="1407"/>
                </a:lnTo>
                <a:lnTo>
                  <a:pt x="2364" y="1413"/>
                </a:lnTo>
                <a:lnTo>
                  <a:pt x="2364" y="1419"/>
                </a:lnTo>
                <a:lnTo>
                  <a:pt x="2364" y="1425"/>
                </a:lnTo>
                <a:lnTo>
                  <a:pt x="2344" y="1528"/>
                </a:lnTo>
                <a:lnTo>
                  <a:pt x="2342" y="1534"/>
                </a:lnTo>
                <a:lnTo>
                  <a:pt x="2340" y="1539"/>
                </a:lnTo>
                <a:lnTo>
                  <a:pt x="2337" y="1545"/>
                </a:lnTo>
                <a:lnTo>
                  <a:pt x="2334" y="1550"/>
                </a:lnTo>
                <a:lnTo>
                  <a:pt x="2330" y="1554"/>
                </a:lnTo>
                <a:lnTo>
                  <a:pt x="2326" y="1558"/>
                </a:lnTo>
                <a:lnTo>
                  <a:pt x="2321" y="1563"/>
                </a:lnTo>
                <a:lnTo>
                  <a:pt x="2315" y="1566"/>
                </a:lnTo>
                <a:lnTo>
                  <a:pt x="2304" y="1572"/>
                </a:lnTo>
                <a:lnTo>
                  <a:pt x="2290" y="1575"/>
                </a:lnTo>
                <a:lnTo>
                  <a:pt x="2276" y="1576"/>
                </a:lnTo>
                <a:lnTo>
                  <a:pt x="2269" y="1575"/>
                </a:lnTo>
                <a:lnTo>
                  <a:pt x="2261" y="1574"/>
                </a:lnTo>
                <a:lnTo>
                  <a:pt x="2127" y="1560"/>
                </a:lnTo>
                <a:lnTo>
                  <a:pt x="2117" y="1585"/>
                </a:lnTo>
                <a:lnTo>
                  <a:pt x="2105" y="1609"/>
                </a:lnTo>
                <a:lnTo>
                  <a:pt x="2093" y="1634"/>
                </a:lnTo>
                <a:lnTo>
                  <a:pt x="2081" y="1658"/>
                </a:lnTo>
                <a:lnTo>
                  <a:pt x="2068" y="1682"/>
                </a:lnTo>
                <a:lnTo>
                  <a:pt x="2055" y="1706"/>
                </a:lnTo>
                <a:lnTo>
                  <a:pt x="2039" y="1729"/>
                </a:lnTo>
                <a:lnTo>
                  <a:pt x="2024" y="1751"/>
                </a:lnTo>
                <a:lnTo>
                  <a:pt x="2030" y="1757"/>
                </a:lnTo>
                <a:lnTo>
                  <a:pt x="2101" y="1858"/>
                </a:lnTo>
                <a:lnTo>
                  <a:pt x="2106" y="1863"/>
                </a:lnTo>
                <a:lnTo>
                  <a:pt x="2111" y="1869"/>
                </a:lnTo>
                <a:lnTo>
                  <a:pt x="2118" y="1882"/>
                </a:lnTo>
                <a:lnTo>
                  <a:pt x="2122" y="1895"/>
                </a:lnTo>
                <a:lnTo>
                  <a:pt x="2125" y="1908"/>
                </a:lnTo>
                <a:lnTo>
                  <a:pt x="2125" y="1914"/>
                </a:lnTo>
                <a:lnTo>
                  <a:pt x="2124" y="1920"/>
                </a:lnTo>
                <a:lnTo>
                  <a:pt x="2123" y="1926"/>
                </a:lnTo>
                <a:lnTo>
                  <a:pt x="2122" y="1932"/>
                </a:lnTo>
                <a:lnTo>
                  <a:pt x="2119" y="1937"/>
                </a:lnTo>
                <a:lnTo>
                  <a:pt x="2116" y="1944"/>
                </a:lnTo>
                <a:lnTo>
                  <a:pt x="2113" y="1949"/>
                </a:lnTo>
                <a:lnTo>
                  <a:pt x="2109" y="1953"/>
                </a:lnTo>
                <a:lnTo>
                  <a:pt x="2033" y="2025"/>
                </a:lnTo>
                <a:lnTo>
                  <a:pt x="2028" y="2029"/>
                </a:lnTo>
                <a:lnTo>
                  <a:pt x="2023" y="2032"/>
                </a:lnTo>
                <a:lnTo>
                  <a:pt x="2018" y="2035"/>
                </a:lnTo>
                <a:lnTo>
                  <a:pt x="2012" y="2037"/>
                </a:lnTo>
                <a:lnTo>
                  <a:pt x="2006" y="2039"/>
                </a:lnTo>
                <a:lnTo>
                  <a:pt x="2000" y="2039"/>
                </a:lnTo>
                <a:lnTo>
                  <a:pt x="1994" y="2040"/>
                </a:lnTo>
                <a:lnTo>
                  <a:pt x="1988" y="2039"/>
                </a:lnTo>
                <a:lnTo>
                  <a:pt x="1974" y="2037"/>
                </a:lnTo>
                <a:lnTo>
                  <a:pt x="1962" y="2032"/>
                </a:lnTo>
                <a:lnTo>
                  <a:pt x="1950" y="2024"/>
                </a:lnTo>
                <a:lnTo>
                  <a:pt x="1944" y="2020"/>
                </a:lnTo>
                <a:lnTo>
                  <a:pt x="1939" y="2015"/>
                </a:lnTo>
                <a:lnTo>
                  <a:pt x="1856" y="1941"/>
                </a:lnTo>
                <a:lnTo>
                  <a:pt x="1832" y="1961"/>
                </a:lnTo>
                <a:lnTo>
                  <a:pt x="1810" y="1979"/>
                </a:lnTo>
                <a:lnTo>
                  <a:pt x="1787" y="1995"/>
                </a:lnTo>
                <a:lnTo>
                  <a:pt x="1765" y="2012"/>
                </a:lnTo>
                <a:lnTo>
                  <a:pt x="1742" y="2028"/>
                </a:lnTo>
                <a:lnTo>
                  <a:pt x="1718" y="2042"/>
                </a:lnTo>
                <a:lnTo>
                  <a:pt x="1695" y="2056"/>
                </a:lnTo>
                <a:lnTo>
                  <a:pt x="1671" y="2069"/>
                </a:lnTo>
                <a:lnTo>
                  <a:pt x="1646" y="2082"/>
                </a:lnTo>
                <a:lnTo>
                  <a:pt x="1680" y="2178"/>
                </a:lnTo>
                <a:lnTo>
                  <a:pt x="1683" y="2185"/>
                </a:lnTo>
                <a:lnTo>
                  <a:pt x="1686" y="2191"/>
                </a:lnTo>
                <a:lnTo>
                  <a:pt x="1689" y="2206"/>
                </a:lnTo>
                <a:lnTo>
                  <a:pt x="1690" y="2219"/>
                </a:lnTo>
                <a:lnTo>
                  <a:pt x="1688" y="2232"/>
                </a:lnTo>
                <a:lnTo>
                  <a:pt x="1687" y="2238"/>
                </a:lnTo>
                <a:lnTo>
                  <a:pt x="1685" y="2244"/>
                </a:lnTo>
                <a:lnTo>
                  <a:pt x="1682" y="2249"/>
                </a:lnTo>
                <a:lnTo>
                  <a:pt x="1679" y="2255"/>
                </a:lnTo>
                <a:lnTo>
                  <a:pt x="1675" y="2259"/>
                </a:lnTo>
                <a:lnTo>
                  <a:pt x="1671" y="2265"/>
                </a:lnTo>
                <a:lnTo>
                  <a:pt x="1666" y="2268"/>
                </a:lnTo>
                <a:lnTo>
                  <a:pt x="1660" y="2272"/>
                </a:lnTo>
                <a:lnTo>
                  <a:pt x="1569" y="2320"/>
                </a:lnTo>
                <a:lnTo>
                  <a:pt x="1563" y="2322"/>
                </a:lnTo>
                <a:lnTo>
                  <a:pt x="1557" y="2324"/>
                </a:lnTo>
                <a:lnTo>
                  <a:pt x="1551" y="2326"/>
                </a:lnTo>
                <a:lnTo>
                  <a:pt x="1545" y="2326"/>
                </a:lnTo>
                <a:lnTo>
                  <a:pt x="1539" y="2326"/>
                </a:lnTo>
                <a:lnTo>
                  <a:pt x="1532" y="2324"/>
                </a:lnTo>
                <a:lnTo>
                  <a:pt x="1526" y="2323"/>
                </a:lnTo>
                <a:lnTo>
                  <a:pt x="1520" y="2321"/>
                </a:lnTo>
                <a:lnTo>
                  <a:pt x="1509" y="2315"/>
                </a:lnTo>
                <a:lnTo>
                  <a:pt x="1498" y="2307"/>
                </a:lnTo>
                <a:lnTo>
                  <a:pt x="1489" y="2297"/>
                </a:lnTo>
                <a:lnTo>
                  <a:pt x="1485" y="2291"/>
                </a:lnTo>
                <a:lnTo>
                  <a:pt x="1481" y="2284"/>
                </a:lnTo>
                <a:lnTo>
                  <a:pt x="1406" y="2168"/>
                </a:lnTo>
                <a:lnTo>
                  <a:pt x="1405" y="2166"/>
                </a:lnTo>
                <a:lnTo>
                  <a:pt x="1379" y="2172"/>
                </a:lnTo>
                <a:lnTo>
                  <a:pt x="1352" y="2176"/>
                </a:lnTo>
                <a:lnTo>
                  <a:pt x="1325" y="2180"/>
                </a:lnTo>
                <a:lnTo>
                  <a:pt x="1298" y="2183"/>
                </a:lnTo>
                <a:lnTo>
                  <a:pt x="1270" y="2185"/>
                </a:lnTo>
                <a:lnTo>
                  <a:pt x="1244" y="2187"/>
                </a:lnTo>
                <a:lnTo>
                  <a:pt x="1216" y="2188"/>
                </a:lnTo>
                <a:lnTo>
                  <a:pt x="1189" y="2188"/>
                </a:lnTo>
                <a:lnTo>
                  <a:pt x="1158" y="2296"/>
                </a:lnTo>
                <a:lnTo>
                  <a:pt x="1157" y="2304"/>
                </a:lnTo>
                <a:lnTo>
                  <a:pt x="1155" y="2311"/>
                </a:lnTo>
                <a:lnTo>
                  <a:pt x="1149" y="2323"/>
                </a:lnTo>
                <a:lnTo>
                  <a:pt x="1142" y="2336"/>
                </a:lnTo>
                <a:lnTo>
                  <a:pt x="1133" y="2345"/>
                </a:lnTo>
                <a:lnTo>
                  <a:pt x="1128" y="2349"/>
                </a:lnTo>
                <a:lnTo>
                  <a:pt x="1123" y="2353"/>
                </a:lnTo>
                <a:lnTo>
                  <a:pt x="1118" y="2356"/>
                </a:lnTo>
                <a:lnTo>
                  <a:pt x="1112" y="2358"/>
                </a:lnTo>
                <a:lnTo>
                  <a:pt x="1107" y="2360"/>
                </a:lnTo>
                <a:lnTo>
                  <a:pt x="1101" y="2361"/>
                </a:lnTo>
                <a:lnTo>
                  <a:pt x="1095" y="2361"/>
                </a:lnTo>
                <a:lnTo>
                  <a:pt x="1087" y="2361"/>
                </a:lnTo>
                <a:lnTo>
                  <a:pt x="985" y="2348"/>
                </a:lnTo>
                <a:lnTo>
                  <a:pt x="979" y="2346"/>
                </a:lnTo>
                <a:lnTo>
                  <a:pt x="973" y="2345"/>
                </a:lnTo>
                <a:lnTo>
                  <a:pt x="968" y="2342"/>
                </a:lnTo>
                <a:lnTo>
                  <a:pt x="963" y="2339"/>
                </a:lnTo>
                <a:lnTo>
                  <a:pt x="957" y="2335"/>
                </a:lnTo>
                <a:lnTo>
                  <a:pt x="952" y="2331"/>
                </a:lnTo>
                <a:lnTo>
                  <a:pt x="948" y="2326"/>
                </a:lnTo>
                <a:lnTo>
                  <a:pt x="945" y="2320"/>
                </a:lnTo>
                <a:lnTo>
                  <a:pt x="939" y="2309"/>
                </a:lnTo>
                <a:lnTo>
                  <a:pt x="935" y="2296"/>
                </a:lnTo>
                <a:lnTo>
                  <a:pt x="933" y="2282"/>
                </a:lnTo>
                <a:lnTo>
                  <a:pt x="933" y="2275"/>
                </a:lnTo>
                <a:lnTo>
                  <a:pt x="934" y="2268"/>
                </a:lnTo>
                <a:lnTo>
                  <a:pt x="939" y="2154"/>
                </a:lnTo>
                <a:lnTo>
                  <a:pt x="913" y="2147"/>
                </a:lnTo>
                <a:lnTo>
                  <a:pt x="885" y="2139"/>
                </a:lnTo>
                <a:lnTo>
                  <a:pt x="859" y="2129"/>
                </a:lnTo>
                <a:lnTo>
                  <a:pt x="832" y="2119"/>
                </a:lnTo>
                <a:lnTo>
                  <a:pt x="806" y="2109"/>
                </a:lnTo>
                <a:lnTo>
                  <a:pt x="781" y="2097"/>
                </a:lnTo>
                <a:lnTo>
                  <a:pt x="754" y="2085"/>
                </a:lnTo>
                <a:lnTo>
                  <a:pt x="729" y="2073"/>
                </a:lnTo>
                <a:lnTo>
                  <a:pt x="639" y="2155"/>
                </a:lnTo>
                <a:lnTo>
                  <a:pt x="635" y="2161"/>
                </a:lnTo>
                <a:lnTo>
                  <a:pt x="629" y="2166"/>
                </a:lnTo>
                <a:lnTo>
                  <a:pt x="618" y="2174"/>
                </a:lnTo>
                <a:lnTo>
                  <a:pt x="606" y="2180"/>
                </a:lnTo>
                <a:lnTo>
                  <a:pt x="594" y="2184"/>
                </a:lnTo>
                <a:lnTo>
                  <a:pt x="588" y="2185"/>
                </a:lnTo>
                <a:lnTo>
                  <a:pt x="582" y="2185"/>
                </a:lnTo>
                <a:lnTo>
                  <a:pt x="575" y="2185"/>
                </a:lnTo>
                <a:lnTo>
                  <a:pt x="569" y="2184"/>
                </a:lnTo>
                <a:lnTo>
                  <a:pt x="563" y="2182"/>
                </a:lnTo>
                <a:lnTo>
                  <a:pt x="557" y="2180"/>
                </a:lnTo>
                <a:lnTo>
                  <a:pt x="552" y="2177"/>
                </a:lnTo>
                <a:lnTo>
                  <a:pt x="547" y="2174"/>
                </a:lnTo>
                <a:lnTo>
                  <a:pt x="466" y="2109"/>
                </a:lnTo>
                <a:lnTo>
                  <a:pt x="461" y="2105"/>
                </a:lnTo>
                <a:lnTo>
                  <a:pt x="457" y="2101"/>
                </a:lnTo>
                <a:lnTo>
                  <a:pt x="454" y="2096"/>
                </a:lnTo>
                <a:lnTo>
                  <a:pt x="450" y="2090"/>
                </a:lnTo>
                <a:lnTo>
                  <a:pt x="448" y="2085"/>
                </a:lnTo>
                <a:lnTo>
                  <a:pt x="446" y="2079"/>
                </a:lnTo>
                <a:lnTo>
                  <a:pt x="445" y="2073"/>
                </a:lnTo>
                <a:lnTo>
                  <a:pt x="445" y="2066"/>
                </a:lnTo>
                <a:lnTo>
                  <a:pt x="446" y="2053"/>
                </a:lnTo>
                <a:lnTo>
                  <a:pt x="449" y="2040"/>
                </a:lnTo>
                <a:lnTo>
                  <a:pt x="455" y="2027"/>
                </a:lnTo>
                <a:lnTo>
                  <a:pt x="459" y="2021"/>
                </a:lnTo>
                <a:lnTo>
                  <a:pt x="463" y="2015"/>
                </a:lnTo>
                <a:lnTo>
                  <a:pt x="523" y="1926"/>
                </a:lnTo>
                <a:lnTo>
                  <a:pt x="496" y="1902"/>
                </a:lnTo>
                <a:lnTo>
                  <a:pt x="471" y="1875"/>
                </a:lnTo>
                <a:lnTo>
                  <a:pt x="446" y="1849"/>
                </a:lnTo>
                <a:lnTo>
                  <a:pt x="423" y="1822"/>
                </a:lnTo>
                <a:lnTo>
                  <a:pt x="395" y="1786"/>
                </a:lnTo>
                <a:lnTo>
                  <a:pt x="369" y="1749"/>
                </a:lnTo>
                <a:lnTo>
                  <a:pt x="274" y="1793"/>
                </a:lnTo>
                <a:lnTo>
                  <a:pt x="268" y="1797"/>
                </a:lnTo>
                <a:lnTo>
                  <a:pt x="260" y="1801"/>
                </a:lnTo>
                <a:lnTo>
                  <a:pt x="247" y="1805"/>
                </a:lnTo>
                <a:lnTo>
                  <a:pt x="234" y="1807"/>
                </a:lnTo>
                <a:lnTo>
                  <a:pt x="221" y="1807"/>
                </a:lnTo>
                <a:lnTo>
                  <a:pt x="215" y="1806"/>
                </a:lnTo>
                <a:lnTo>
                  <a:pt x="209" y="1805"/>
                </a:lnTo>
                <a:lnTo>
                  <a:pt x="203" y="1803"/>
                </a:lnTo>
                <a:lnTo>
                  <a:pt x="197" y="1800"/>
                </a:lnTo>
                <a:lnTo>
                  <a:pt x="192" y="1797"/>
                </a:lnTo>
                <a:lnTo>
                  <a:pt x="187" y="1793"/>
                </a:lnTo>
                <a:lnTo>
                  <a:pt x="183" y="1789"/>
                </a:lnTo>
                <a:lnTo>
                  <a:pt x="179" y="1784"/>
                </a:lnTo>
                <a:lnTo>
                  <a:pt x="121" y="1698"/>
                </a:lnTo>
                <a:lnTo>
                  <a:pt x="118" y="1693"/>
                </a:lnTo>
                <a:lnTo>
                  <a:pt x="116" y="1686"/>
                </a:lnTo>
                <a:lnTo>
                  <a:pt x="114" y="1680"/>
                </a:lnTo>
                <a:lnTo>
                  <a:pt x="113" y="1674"/>
                </a:lnTo>
                <a:lnTo>
                  <a:pt x="112" y="1668"/>
                </a:lnTo>
                <a:lnTo>
                  <a:pt x="113" y="1662"/>
                </a:lnTo>
                <a:lnTo>
                  <a:pt x="113" y="1656"/>
                </a:lnTo>
                <a:lnTo>
                  <a:pt x="115" y="1650"/>
                </a:lnTo>
                <a:lnTo>
                  <a:pt x="120" y="1638"/>
                </a:lnTo>
                <a:lnTo>
                  <a:pt x="127" y="1627"/>
                </a:lnTo>
                <a:lnTo>
                  <a:pt x="137" y="1615"/>
                </a:lnTo>
                <a:lnTo>
                  <a:pt x="142" y="1611"/>
                </a:lnTo>
                <a:lnTo>
                  <a:pt x="148" y="1606"/>
                </a:lnTo>
                <a:lnTo>
                  <a:pt x="253" y="1522"/>
                </a:lnTo>
                <a:lnTo>
                  <a:pt x="245" y="1495"/>
                </a:lnTo>
                <a:lnTo>
                  <a:pt x="237" y="1469"/>
                </a:lnTo>
                <a:lnTo>
                  <a:pt x="229" y="1443"/>
                </a:lnTo>
                <a:lnTo>
                  <a:pt x="223" y="1416"/>
                </a:lnTo>
                <a:lnTo>
                  <a:pt x="217" y="1390"/>
                </a:lnTo>
                <a:lnTo>
                  <a:pt x="212" y="1362"/>
                </a:lnTo>
                <a:lnTo>
                  <a:pt x="208" y="1336"/>
                </a:lnTo>
                <a:lnTo>
                  <a:pt x="204" y="1309"/>
                </a:lnTo>
                <a:lnTo>
                  <a:pt x="197" y="1310"/>
                </a:lnTo>
                <a:lnTo>
                  <a:pt x="191" y="1310"/>
                </a:lnTo>
                <a:lnTo>
                  <a:pt x="70" y="1284"/>
                </a:lnTo>
                <a:lnTo>
                  <a:pt x="62" y="1283"/>
                </a:lnTo>
                <a:lnTo>
                  <a:pt x="55" y="1282"/>
                </a:lnTo>
                <a:lnTo>
                  <a:pt x="42" y="1278"/>
                </a:lnTo>
                <a:lnTo>
                  <a:pt x="30" y="1272"/>
                </a:lnTo>
                <a:lnTo>
                  <a:pt x="20" y="1264"/>
                </a:lnTo>
                <a:lnTo>
                  <a:pt x="16" y="1260"/>
                </a:lnTo>
                <a:lnTo>
                  <a:pt x="12" y="1255"/>
                </a:lnTo>
                <a:lnTo>
                  <a:pt x="7" y="1250"/>
                </a:lnTo>
                <a:lnTo>
                  <a:pt x="5" y="1243"/>
                </a:lnTo>
                <a:lnTo>
                  <a:pt x="2" y="1238"/>
                </a:lnTo>
                <a:lnTo>
                  <a:pt x="1" y="1232"/>
                </a:lnTo>
                <a:lnTo>
                  <a:pt x="0" y="1226"/>
                </a:lnTo>
                <a:lnTo>
                  <a:pt x="0" y="1220"/>
                </a:lnTo>
                <a:lnTo>
                  <a:pt x="5" y="1116"/>
                </a:lnTo>
                <a:lnTo>
                  <a:pt x="6" y="1109"/>
                </a:lnTo>
                <a:lnTo>
                  <a:pt x="7" y="1104"/>
                </a:lnTo>
                <a:lnTo>
                  <a:pt x="11" y="1098"/>
                </a:lnTo>
                <a:lnTo>
                  <a:pt x="13" y="1093"/>
                </a:lnTo>
                <a:lnTo>
                  <a:pt x="16" y="1087"/>
                </a:lnTo>
                <a:lnTo>
                  <a:pt x="20" y="1083"/>
                </a:lnTo>
                <a:lnTo>
                  <a:pt x="25" y="1078"/>
                </a:lnTo>
                <a:lnTo>
                  <a:pt x="30" y="1074"/>
                </a:lnTo>
                <a:lnTo>
                  <a:pt x="40" y="1068"/>
                </a:lnTo>
                <a:lnTo>
                  <a:pt x="53" y="1063"/>
                </a:lnTo>
                <a:lnTo>
                  <a:pt x="67" y="1060"/>
                </a:lnTo>
                <a:lnTo>
                  <a:pt x="75" y="1059"/>
                </a:lnTo>
                <a:lnTo>
                  <a:pt x="82" y="1059"/>
                </a:lnTo>
                <a:lnTo>
                  <a:pt x="205" y="1056"/>
                </a:lnTo>
                <a:lnTo>
                  <a:pt x="210" y="1025"/>
                </a:lnTo>
                <a:lnTo>
                  <a:pt x="215" y="996"/>
                </a:lnTo>
                <a:lnTo>
                  <a:pt x="221" y="966"/>
                </a:lnTo>
                <a:lnTo>
                  <a:pt x="228" y="938"/>
                </a:lnTo>
                <a:lnTo>
                  <a:pt x="236" y="908"/>
                </a:lnTo>
                <a:lnTo>
                  <a:pt x="244" y="880"/>
                </a:lnTo>
                <a:lnTo>
                  <a:pt x="254" y="851"/>
                </a:lnTo>
                <a:lnTo>
                  <a:pt x="265" y="823"/>
                </a:lnTo>
                <a:lnTo>
                  <a:pt x="185" y="758"/>
                </a:lnTo>
                <a:lnTo>
                  <a:pt x="179" y="754"/>
                </a:lnTo>
                <a:lnTo>
                  <a:pt x="173" y="750"/>
                </a:lnTo>
                <a:lnTo>
                  <a:pt x="163" y="740"/>
                </a:lnTo>
                <a:lnTo>
                  <a:pt x="155" y="728"/>
                </a:lnTo>
                <a:lnTo>
                  <a:pt x="150" y="716"/>
                </a:lnTo>
                <a:lnTo>
                  <a:pt x="148" y="710"/>
                </a:lnTo>
                <a:lnTo>
                  <a:pt x="147" y="704"/>
                </a:lnTo>
                <a:lnTo>
                  <a:pt x="146" y="698"/>
                </a:lnTo>
                <a:lnTo>
                  <a:pt x="146" y="692"/>
                </a:lnTo>
                <a:lnTo>
                  <a:pt x="147" y="686"/>
                </a:lnTo>
                <a:lnTo>
                  <a:pt x="148" y="680"/>
                </a:lnTo>
                <a:lnTo>
                  <a:pt x="150" y="675"/>
                </a:lnTo>
                <a:lnTo>
                  <a:pt x="153" y="668"/>
                </a:lnTo>
                <a:lnTo>
                  <a:pt x="206" y="579"/>
                </a:lnTo>
                <a:lnTo>
                  <a:pt x="209" y="574"/>
                </a:lnTo>
                <a:lnTo>
                  <a:pt x="213" y="569"/>
                </a:lnTo>
                <a:lnTo>
                  <a:pt x="217" y="565"/>
                </a:lnTo>
                <a:lnTo>
                  <a:pt x="222" y="562"/>
                </a:lnTo>
                <a:lnTo>
                  <a:pt x="228" y="559"/>
                </a:lnTo>
                <a:lnTo>
                  <a:pt x="233" y="556"/>
                </a:lnTo>
                <a:lnTo>
                  <a:pt x="239" y="554"/>
                </a:lnTo>
                <a:lnTo>
                  <a:pt x="245" y="553"/>
                </a:lnTo>
                <a:lnTo>
                  <a:pt x="258" y="552"/>
                </a:lnTo>
                <a:lnTo>
                  <a:pt x="272" y="553"/>
                </a:lnTo>
                <a:lnTo>
                  <a:pt x="286" y="557"/>
                </a:lnTo>
                <a:lnTo>
                  <a:pt x="292" y="560"/>
                </a:lnTo>
                <a:lnTo>
                  <a:pt x="299" y="563"/>
                </a:lnTo>
                <a:lnTo>
                  <a:pt x="383" y="603"/>
                </a:lnTo>
                <a:lnTo>
                  <a:pt x="402" y="579"/>
                </a:lnTo>
                <a:lnTo>
                  <a:pt x="420" y="556"/>
                </a:lnTo>
                <a:lnTo>
                  <a:pt x="439" y="532"/>
                </a:lnTo>
                <a:lnTo>
                  <a:pt x="461" y="509"/>
                </a:lnTo>
                <a:lnTo>
                  <a:pt x="481" y="487"/>
                </a:lnTo>
                <a:lnTo>
                  <a:pt x="503" y="465"/>
                </a:lnTo>
                <a:lnTo>
                  <a:pt x="527" y="444"/>
                </a:lnTo>
                <a:lnTo>
                  <a:pt x="550" y="423"/>
                </a:lnTo>
                <a:lnTo>
                  <a:pt x="496" y="339"/>
                </a:lnTo>
                <a:lnTo>
                  <a:pt x="492" y="334"/>
                </a:lnTo>
                <a:lnTo>
                  <a:pt x="487" y="328"/>
                </a:lnTo>
                <a:lnTo>
                  <a:pt x="481" y="315"/>
                </a:lnTo>
                <a:lnTo>
                  <a:pt x="477" y="303"/>
                </a:lnTo>
                <a:lnTo>
                  <a:pt x="476" y="289"/>
                </a:lnTo>
                <a:lnTo>
                  <a:pt x="476" y="283"/>
                </a:lnTo>
                <a:lnTo>
                  <a:pt x="476" y="276"/>
                </a:lnTo>
                <a:lnTo>
                  <a:pt x="478" y="270"/>
                </a:lnTo>
                <a:lnTo>
                  <a:pt x="480" y="265"/>
                </a:lnTo>
                <a:lnTo>
                  <a:pt x="482" y="259"/>
                </a:lnTo>
                <a:lnTo>
                  <a:pt x="485" y="254"/>
                </a:lnTo>
                <a:lnTo>
                  <a:pt x="489" y="249"/>
                </a:lnTo>
                <a:lnTo>
                  <a:pt x="493" y="245"/>
                </a:lnTo>
                <a:lnTo>
                  <a:pt x="571" y="176"/>
                </a:lnTo>
                <a:lnTo>
                  <a:pt x="575" y="172"/>
                </a:lnTo>
                <a:lnTo>
                  <a:pt x="581" y="169"/>
                </a:lnTo>
                <a:lnTo>
                  <a:pt x="587" y="167"/>
                </a:lnTo>
                <a:lnTo>
                  <a:pt x="593" y="165"/>
                </a:lnTo>
                <a:lnTo>
                  <a:pt x="599" y="162"/>
                </a:lnTo>
                <a:lnTo>
                  <a:pt x="605" y="162"/>
                </a:lnTo>
                <a:lnTo>
                  <a:pt x="611" y="162"/>
                </a:lnTo>
                <a:lnTo>
                  <a:pt x="617" y="162"/>
                </a:lnTo>
                <a:lnTo>
                  <a:pt x="630" y="167"/>
                </a:lnTo>
                <a:lnTo>
                  <a:pt x="642" y="172"/>
                </a:lnTo>
                <a:lnTo>
                  <a:pt x="654" y="180"/>
                </a:lnTo>
                <a:lnTo>
                  <a:pt x="660" y="184"/>
                </a:lnTo>
                <a:lnTo>
                  <a:pt x="665" y="190"/>
                </a:lnTo>
                <a:close/>
                <a:moveTo>
                  <a:pt x="1034" y="997"/>
                </a:moveTo>
                <a:lnTo>
                  <a:pt x="1034" y="997"/>
                </a:lnTo>
                <a:lnTo>
                  <a:pt x="1024" y="1006"/>
                </a:lnTo>
                <a:lnTo>
                  <a:pt x="1014" y="1015"/>
                </a:lnTo>
                <a:lnTo>
                  <a:pt x="1006" y="1024"/>
                </a:lnTo>
                <a:lnTo>
                  <a:pt x="997" y="1034"/>
                </a:lnTo>
                <a:lnTo>
                  <a:pt x="990" y="1043"/>
                </a:lnTo>
                <a:lnTo>
                  <a:pt x="983" y="1055"/>
                </a:lnTo>
                <a:lnTo>
                  <a:pt x="976" y="1065"/>
                </a:lnTo>
                <a:lnTo>
                  <a:pt x="970" y="1076"/>
                </a:lnTo>
                <a:lnTo>
                  <a:pt x="959" y="1098"/>
                </a:lnTo>
                <a:lnTo>
                  <a:pt x="951" y="1122"/>
                </a:lnTo>
                <a:lnTo>
                  <a:pt x="945" y="1145"/>
                </a:lnTo>
                <a:lnTo>
                  <a:pt x="942" y="1169"/>
                </a:lnTo>
                <a:lnTo>
                  <a:pt x="940" y="1194"/>
                </a:lnTo>
                <a:lnTo>
                  <a:pt x="941" y="1218"/>
                </a:lnTo>
                <a:lnTo>
                  <a:pt x="945" y="1242"/>
                </a:lnTo>
                <a:lnTo>
                  <a:pt x="951" y="1267"/>
                </a:lnTo>
                <a:lnTo>
                  <a:pt x="954" y="1279"/>
                </a:lnTo>
                <a:lnTo>
                  <a:pt x="959" y="1290"/>
                </a:lnTo>
                <a:lnTo>
                  <a:pt x="965" y="1302"/>
                </a:lnTo>
                <a:lnTo>
                  <a:pt x="970" y="1314"/>
                </a:lnTo>
                <a:lnTo>
                  <a:pt x="976" y="1325"/>
                </a:lnTo>
                <a:lnTo>
                  <a:pt x="983" y="1336"/>
                </a:lnTo>
                <a:lnTo>
                  <a:pt x="990" y="1346"/>
                </a:lnTo>
                <a:lnTo>
                  <a:pt x="998" y="1356"/>
                </a:lnTo>
                <a:lnTo>
                  <a:pt x="1007" y="1366"/>
                </a:lnTo>
                <a:lnTo>
                  <a:pt x="1016" y="1376"/>
                </a:lnTo>
                <a:lnTo>
                  <a:pt x="1025" y="1385"/>
                </a:lnTo>
                <a:lnTo>
                  <a:pt x="1035" y="1393"/>
                </a:lnTo>
                <a:lnTo>
                  <a:pt x="1045" y="1401"/>
                </a:lnTo>
                <a:lnTo>
                  <a:pt x="1055" y="1408"/>
                </a:lnTo>
                <a:lnTo>
                  <a:pt x="1066" y="1414"/>
                </a:lnTo>
                <a:lnTo>
                  <a:pt x="1077" y="1420"/>
                </a:lnTo>
                <a:lnTo>
                  <a:pt x="1100" y="1431"/>
                </a:lnTo>
                <a:lnTo>
                  <a:pt x="1123" y="1440"/>
                </a:lnTo>
                <a:lnTo>
                  <a:pt x="1146" y="1446"/>
                </a:lnTo>
                <a:lnTo>
                  <a:pt x="1171" y="1449"/>
                </a:lnTo>
                <a:lnTo>
                  <a:pt x="1195" y="1450"/>
                </a:lnTo>
                <a:lnTo>
                  <a:pt x="1220" y="1449"/>
                </a:lnTo>
                <a:lnTo>
                  <a:pt x="1244" y="1446"/>
                </a:lnTo>
                <a:lnTo>
                  <a:pt x="1268" y="1440"/>
                </a:lnTo>
                <a:lnTo>
                  <a:pt x="1281" y="1436"/>
                </a:lnTo>
                <a:lnTo>
                  <a:pt x="1292" y="1431"/>
                </a:lnTo>
                <a:lnTo>
                  <a:pt x="1303" y="1426"/>
                </a:lnTo>
                <a:lnTo>
                  <a:pt x="1315" y="1421"/>
                </a:lnTo>
                <a:lnTo>
                  <a:pt x="1326" y="1414"/>
                </a:lnTo>
                <a:lnTo>
                  <a:pt x="1336" y="1408"/>
                </a:lnTo>
                <a:lnTo>
                  <a:pt x="1348" y="1400"/>
                </a:lnTo>
                <a:lnTo>
                  <a:pt x="1358" y="1392"/>
                </a:lnTo>
                <a:lnTo>
                  <a:pt x="1368" y="1384"/>
                </a:lnTo>
                <a:lnTo>
                  <a:pt x="1377" y="1375"/>
                </a:lnTo>
                <a:lnTo>
                  <a:pt x="1386" y="1365"/>
                </a:lnTo>
                <a:lnTo>
                  <a:pt x="1394" y="1355"/>
                </a:lnTo>
                <a:lnTo>
                  <a:pt x="1402" y="1345"/>
                </a:lnTo>
                <a:lnTo>
                  <a:pt x="1410" y="1335"/>
                </a:lnTo>
                <a:lnTo>
                  <a:pt x="1416" y="1325"/>
                </a:lnTo>
                <a:lnTo>
                  <a:pt x="1422" y="1314"/>
                </a:lnTo>
                <a:lnTo>
                  <a:pt x="1433" y="1291"/>
                </a:lnTo>
                <a:lnTo>
                  <a:pt x="1441" y="1268"/>
                </a:lnTo>
                <a:lnTo>
                  <a:pt x="1446" y="1245"/>
                </a:lnTo>
                <a:lnTo>
                  <a:pt x="1450" y="1220"/>
                </a:lnTo>
                <a:lnTo>
                  <a:pt x="1451" y="1196"/>
                </a:lnTo>
                <a:lnTo>
                  <a:pt x="1450" y="1171"/>
                </a:lnTo>
                <a:lnTo>
                  <a:pt x="1447" y="1147"/>
                </a:lnTo>
                <a:lnTo>
                  <a:pt x="1441" y="1123"/>
                </a:lnTo>
                <a:lnTo>
                  <a:pt x="1437" y="1110"/>
                </a:lnTo>
                <a:lnTo>
                  <a:pt x="1433" y="1099"/>
                </a:lnTo>
                <a:lnTo>
                  <a:pt x="1428" y="1087"/>
                </a:lnTo>
                <a:lnTo>
                  <a:pt x="1422" y="1076"/>
                </a:lnTo>
                <a:lnTo>
                  <a:pt x="1416" y="1065"/>
                </a:lnTo>
                <a:lnTo>
                  <a:pt x="1409" y="1054"/>
                </a:lnTo>
                <a:lnTo>
                  <a:pt x="1401" y="1043"/>
                </a:lnTo>
                <a:lnTo>
                  <a:pt x="1393" y="1033"/>
                </a:lnTo>
                <a:lnTo>
                  <a:pt x="1385" y="1023"/>
                </a:lnTo>
                <a:lnTo>
                  <a:pt x="1376" y="1014"/>
                </a:lnTo>
                <a:lnTo>
                  <a:pt x="1367" y="1005"/>
                </a:lnTo>
                <a:lnTo>
                  <a:pt x="1357" y="997"/>
                </a:lnTo>
                <a:lnTo>
                  <a:pt x="1347" y="988"/>
                </a:lnTo>
                <a:lnTo>
                  <a:pt x="1336" y="981"/>
                </a:lnTo>
                <a:lnTo>
                  <a:pt x="1326" y="974"/>
                </a:lnTo>
                <a:lnTo>
                  <a:pt x="1315" y="968"/>
                </a:lnTo>
                <a:lnTo>
                  <a:pt x="1293" y="958"/>
                </a:lnTo>
                <a:lnTo>
                  <a:pt x="1269" y="950"/>
                </a:lnTo>
                <a:lnTo>
                  <a:pt x="1245" y="944"/>
                </a:lnTo>
                <a:lnTo>
                  <a:pt x="1222" y="941"/>
                </a:lnTo>
                <a:lnTo>
                  <a:pt x="1196" y="940"/>
                </a:lnTo>
                <a:lnTo>
                  <a:pt x="1172" y="941"/>
                </a:lnTo>
                <a:lnTo>
                  <a:pt x="1147" y="944"/>
                </a:lnTo>
                <a:lnTo>
                  <a:pt x="1124" y="950"/>
                </a:lnTo>
                <a:lnTo>
                  <a:pt x="1112" y="954"/>
                </a:lnTo>
                <a:lnTo>
                  <a:pt x="1100" y="958"/>
                </a:lnTo>
                <a:lnTo>
                  <a:pt x="1088" y="963"/>
                </a:lnTo>
                <a:lnTo>
                  <a:pt x="1077" y="968"/>
                </a:lnTo>
                <a:lnTo>
                  <a:pt x="1066" y="974"/>
                </a:lnTo>
                <a:lnTo>
                  <a:pt x="1055" y="981"/>
                </a:lnTo>
                <a:lnTo>
                  <a:pt x="1045" y="989"/>
                </a:lnTo>
                <a:lnTo>
                  <a:pt x="1034" y="997"/>
                </a:lnTo>
                <a:close/>
                <a:moveTo>
                  <a:pt x="1752" y="1586"/>
                </a:moveTo>
                <a:lnTo>
                  <a:pt x="1507" y="1386"/>
                </a:lnTo>
                <a:lnTo>
                  <a:pt x="1497" y="1404"/>
                </a:lnTo>
                <a:lnTo>
                  <a:pt x="1486" y="1421"/>
                </a:lnTo>
                <a:lnTo>
                  <a:pt x="1474" y="1437"/>
                </a:lnTo>
                <a:lnTo>
                  <a:pt x="1460" y="1450"/>
                </a:lnTo>
                <a:lnTo>
                  <a:pt x="1447" y="1462"/>
                </a:lnTo>
                <a:lnTo>
                  <a:pt x="1434" y="1472"/>
                </a:lnTo>
                <a:lnTo>
                  <a:pt x="1421" y="1481"/>
                </a:lnTo>
                <a:lnTo>
                  <a:pt x="1409" y="1489"/>
                </a:lnTo>
                <a:lnTo>
                  <a:pt x="1396" y="1496"/>
                </a:lnTo>
                <a:lnTo>
                  <a:pt x="1385" y="1502"/>
                </a:lnTo>
                <a:lnTo>
                  <a:pt x="1366" y="1510"/>
                </a:lnTo>
                <a:lnTo>
                  <a:pt x="1353" y="1515"/>
                </a:lnTo>
                <a:lnTo>
                  <a:pt x="1349" y="1516"/>
                </a:lnTo>
                <a:lnTo>
                  <a:pt x="1496" y="1796"/>
                </a:lnTo>
                <a:lnTo>
                  <a:pt x="1511" y="1790"/>
                </a:lnTo>
                <a:lnTo>
                  <a:pt x="1525" y="1785"/>
                </a:lnTo>
                <a:lnTo>
                  <a:pt x="1553" y="1772"/>
                </a:lnTo>
                <a:lnTo>
                  <a:pt x="1579" y="1757"/>
                </a:lnTo>
                <a:lnTo>
                  <a:pt x="1604" y="1740"/>
                </a:lnTo>
                <a:lnTo>
                  <a:pt x="1626" y="1723"/>
                </a:lnTo>
                <a:lnTo>
                  <a:pt x="1647" y="1706"/>
                </a:lnTo>
                <a:lnTo>
                  <a:pt x="1667" y="1688"/>
                </a:lnTo>
                <a:lnTo>
                  <a:pt x="1684" y="1671"/>
                </a:lnTo>
                <a:lnTo>
                  <a:pt x="1699" y="1654"/>
                </a:lnTo>
                <a:lnTo>
                  <a:pt x="1713" y="1639"/>
                </a:lnTo>
                <a:lnTo>
                  <a:pt x="1735" y="1611"/>
                </a:lnTo>
                <a:lnTo>
                  <a:pt x="1748" y="1593"/>
                </a:lnTo>
                <a:lnTo>
                  <a:pt x="1752" y="1586"/>
                </a:lnTo>
                <a:close/>
                <a:moveTo>
                  <a:pt x="1601" y="656"/>
                </a:moveTo>
                <a:lnTo>
                  <a:pt x="1400" y="902"/>
                </a:lnTo>
                <a:lnTo>
                  <a:pt x="1419" y="912"/>
                </a:lnTo>
                <a:lnTo>
                  <a:pt x="1436" y="923"/>
                </a:lnTo>
                <a:lnTo>
                  <a:pt x="1450" y="936"/>
                </a:lnTo>
                <a:lnTo>
                  <a:pt x="1464" y="948"/>
                </a:lnTo>
                <a:lnTo>
                  <a:pt x="1477" y="961"/>
                </a:lnTo>
                <a:lnTo>
                  <a:pt x="1487" y="974"/>
                </a:lnTo>
                <a:lnTo>
                  <a:pt x="1496" y="987"/>
                </a:lnTo>
                <a:lnTo>
                  <a:pt x="1504" y="1001"/>
                </a:lnTo>
                <a:lnTo>
                  <a:pt x="1511" y="1013"/>
                </a:lnTo>
                <a:lnTo>
                  <a:pt x="1516" y="1024"/>
                </a:lnTo>
                <a:lnTo>
                  <a:pt x="1524" y="1043"/>
                </a:lnTo>
                <a:lnTo>
                  <a:pt x="1528" y="1056"/>
                </a:lnTo>
                <a:lnTo>
                  <a:pt x="1530" y="1061"/>
                </a:lnTo>
                <a:lnTo>
                  <a:pt x="1810" y="912"/>
                </a:lnTo>
                <a:lnTo>
                  <a:pt x="1805" y="898"/>
                </a:lnTo>
                <a:lnTo>
                  <a:pt x="1799" y="884"/>
                </a:lnTo>
                <a:lnTo>
                  <a:pt x="1785" y="855"/>
                </a:lnTo>
                <a:lnTo>
                  <a:pt x="1771" y="830"/>
                </a:lnTo>
                <a:lnTo>
                  <a:pt x="1755" y="806"/>
                </a:lnTo>
                <a:lnTo>
                  <a:pt x="1738" y="783"/>
                </a:lnTo>
                <a:lnTo>
                  <a:pt x="1720" y="762"/>
                </a:lnTo>
                <a:lnTo>
                  <a:pt x="1703" y="743"/>
                </a:lnTo>
                <a:lnTo>
                  <a:pt x="1685" y="725"/>
                </a:lnTo>
                <a:lnTo>
                  <a:pt x="1669" y="709"/>
                </a:lnTo>
                <a:lnTo>
                  <a:pt x="1652" y="696"/>
                </a:lnTo>
                <a:lnTo>
                  <a:pt x="1626" y="675"/>
                </a:lnTo>
                <a:lnTo>
                  <a:pt x="1608" y="661"/>
                </a:lnTo>
                <a:lnTo>
                  <a:pt x="1601" y="656"/>
                </a:lnTo>
                <a:close/>
                <a:moveTo>
                  <a:pt x="794" y="1745"/>
                </a:moveTo>
                <a:lnTo>
                  <a:pt x="994" y="1500"/>
                </a:lnTo>
                <a:lnTo>
                  <a:pt x="976" y="1489"/>
                </a:lnTo>
                <a:lnTo>
                  <a:pt x="959" y="1478"/>
                </a:lnTo>
                <a:lnTo>
                  <a:pt x="944" y="1466"/>
                </a:lnTo>
                <a:lnTo>
                  <a:pt x="930" y="1453"/>
                </a:lnTo>
                <a:lnTo>
                  <a:pt x="919" y="1441"/>
                </a:lnTo>
                <a:lnTo>
                  <a:pt x="908" y="1427"/>
                </a:lnTo>
                <a:lnTo>
                  <a:pt x="898" y="1414"/>
                </a:lnTo>
                <a:lnTo>
                  <a:pt x="890" y="1401"/>
                </a:lnTo>
                <a:lnTo>
                  <a:pt x="884" y="1389"/>
                </a:lnTo>
                <a:lnTo>
                  <a:pt x="878" y="1378"/>
                </a:lnTo>
                <a:lnTo>
                  <a:pt x="870" y="1358"/>
                </a:lnTo>
                <a:lnTo>
                  <a:pt x="866" y="1346"/>
                </a:lnTo>
                <a:lnTo>
                  <a:pt x="865" y="1341"/>
                </a:lnTo>
                <a:lnTo>
                  <a:pt x="585" y="1489"/>
                </a:lnTo>
                <a:lnTo>
                  <a:pt x="590" y="1504"/>
                </a:lnTo>
                <a:lnTo>
                  <a:pt x="596" y="1518"/>
                </a:lnTo>
                <a:lnTo>
                  <a:pt x="609" y="1545"/>
                </a:lnTo>
                <a:lnTo>
                  <a:pt x="623" y="1572"/>
                </a:lnTo>
                <a:lnTo>
                  <a:pt x="639" y="1596"/>
                </a:lnTo>
                <a:lnTo>
                  <a:pt x="657" y="1618"/>
                </a:lnTo>
                <a:lnTo>
                  <a:pt x="674" y="1640"/>
                </a:lnTo>
                <a:lnTo>
                  <a:pt x="692" y="1659"/>
                </a:lnTo>
                <a:lnTo>
                  <a:pt x="710" y="1676"/>
                </a:lnTo>
                <a:lnTo>
                  <a:pt x="726" y="1692"/>
                </a:lnTo>
                <a:lnTo>
                  <a:pt x="742" y="1706"/>
                </a:lnTo>
                <a:lnTo>
                  <a:pt x="768" y="1727"/>
                </a:lnTo>
                <a:lnTo>
                  <a:pt x="787" y="1740"/>
                </a:lnTo>
                <a:lnTo>
                  <a:pt x="794" y="1745"/>
                </a:lnTo>
                <a:close/>
                <a:moveTo>
                  <a:pt x="666" y="782"/>
                </a:moveTo>
                <a:lnTo>
                  <a:pt x="911" y="982"/>
                </a:lnTo>
                <a:lnTo>
                  <a:pt x="921" y="964"/>
                </a:lnTo>
                <a:lnTo>
                  <a:pt x="932" y="947"/>
                </a:lnTo>
                <a:lnTo>
                  <a:pt x="944" y="932"/>
                </a:lnTo>
                <a:lnTo>
                  <a:pt x="957" y="918"/>
                </a:lnTo>
                <a:lnTo>
                  <a:pt x="971" y="906"/>
                </a:lnTo>
                <a:lnTo>
                  <a:pt x="984" y="895"/>
                </a:lnTo>
                <a:lnTo>
                  <a:pt x="997" y="886"/>
                </a:lnTo>
                <a:lnTo>
                  <a:pt x="1009" y="879"/>
                </a:lnTo>
                <a:lnTo>
                  <a:pt x="1021" y="872"/>
                </a:lnTo>
                <a:lnTo>
                  <a:pt x="1033" y="866"/>
                </a:lnTo>
                <a:lnTo>
                  <a:pt x="1052" y="858"/>
                </a:lnTo>
                <a:lnTo>
                  <a:pt x="1065" y="853"/>
                </a:lnTo>
                <a:lnTo>
                  <a:pt x="1069" y="852"/>
                </a:lnTo>
                <a:lnTo>
                  <a:pt x="921" y="572"/>
                </a:lnTo>
                <a:lnTo>
                  <a:pt x="907" y="577"/>
                </a:lnTo>
                <a:lnTo>
                  <a:pt x="892" y="583"/>
                </a:lnTo>
                <a:lnTo>
                  <a:pt x="865" y="596"/>
                </a:lnTo>
                <a:lnTo>
                  <a:pt x="839" y="612"/>
                </a:lnTo>
                <a:lnTo>
                  <a:pt x="814" y="628"/>
                </a:lnTo>
                <a:lnTo>
                  <a:pt x="792" y="644"/>
                </a:lnTo>
                <a:lnTo>
                  <a:pt x="770" y="662"/>
                </a:lnTo>
                <a:lnTo>
                  <a:pt x="751" y="680"/>
                </a:lnTo>
                <a:lnTo>
                  <a:pt x="734" y="697"/>
                </a:lnTo>
                <a:lnTo>
                  <a:pt x="719" y="714"/>
                </a:lnTo>
                <a:lnTo>
                  <a:pt x="704" y="729"/>
                </a:lnTo>
                <a:lnTo>
                  <a:pt x="683" y="757"/>
                </a:lnTo>
                <a:lnTo>
                  <a:pt x="670" y="775"/>
                </a:lnTo>
                <a:lnTo>
                  <a:pt x="666" y="7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</p:spPr>
        <p:txBody>
          <a:bodyPr/>
          <a:lstStyle/>
          <a:p>
            <a:pPr defTabSz="685800"/>
            <a:endParaRPr lang="en-US" sz="675" b="1">
              <a:solidFill>
                <a:srgbClr val="333333"/>
              </a:solidFill>
              <a:latin typeface="Aharoni" panose="02010803020104030203" pitchFamily="2" charset="-79"/>
              <a:ea typeface="ＭＳ Ｐゴシック"/>
              <a:cs typeface="Aharoni" panose="02010803020104030203" pitchFamily="2" charset="-79"/>
            </a:endParaRPr>
          </a:p>
        </p:txBody>
      </p:sp>
      <p:sp>
        <p:nvSpPr>
          <p:cNvPr id="210" name="Freeform 6"/>
          <p:cNvSpPr>
            <a:spLocks noEditPoints="1"/>
          </p:cNvSpPr>
          <p:nvPr/>
        </p:nvSpPr>
        <p:spPr bwMode="auto">
          <a:xfrm>
            <a:off x="6902504" y="3134053"/>
            <a:ext cx="151739" cy="147660"/>
          </a:xfrm>
          <a:custGeom>
            <a:avLst/>
            <a:gdLst>
              <a:gd name="T0" fmla="*/ 773113 w 2364"/>
              <a:gd name="T1" fmla="*/ 73056 h 2361"/>
              <a:gd name="T2" fmla="*/ 804069 w 2364"/>
              <a:gd name="T3" fmla="*/ 12705 h 2361"/>
              <a:gd name="T4" fmla="*/ 931863 w 2364"/>
              <a:gd name="T5" fmla="*/ 12705 h 2361"/>
              <a:gd name="T6" fmla="*/ 1081881 w 2364"/>
              <a:gd name="T7" fmla="*/ 158023 h 2361"/>
              <a:gd name="T8" fmla="*/ 1232694 w 2364"/>
              <a:gd name="T9" fmla="*/ 51616 h 2361"/>
              <a:gd name="T10" fmla="*/ 1353344 w 2364"/>
              <a:gd name="T11" fmla="*/ 92908 h 2361"/>
              <a:gd name="T12" fmla="*/ 1354138 w 2364"/>
              <a:gd name="T13" fmla="*/ 257284 h 2361"/>
              <a:gd name="T14" fmla="*/ 1583531 w 2364"/>
              <a:gd name="T15" fmla="*/ 291430 h 2361"/>
              <a:gd name="T16" fmla="*/ 1693863 w 2364"/>
              <a:gd name="T17" fmla="*/ 362897 h 2361"/>
              <a:gd name="T18" fmla="*/ 1687513 w 2364"/>
              <a:gd name="T19" fmla="*/ 433571 h 2361"/>
              <a:gd name="T20" fmla="*/ 1781175 w 2364"/>
              <a:gd name="T21" fmla="*/ 659091 h 2361"/>
              <a:gd name="T22" fmla="*/ 1846263 w 2364"/>
              <a:gd name="T23" fmla="*/ 680532 h 2361"/>
              <a:gd name="T24" fmla="*/ 1864519 w 2364"/>
              <a:gd name="T25" fmla="*/ 806791 h 2361"/>
              <a:gd name="T26" fmla="*/ 1744663 w 2364"/>
              <a:gd name="T27" fmla="*/ 975138 h 2361"/>
              <a:gd name="T28" fmla="*/ 1870869 w 2364"/>
              <a:gd name="T29" fmla="*/ 1103780 h 2361"/>
              <a:gd name="T30" fmla="*/ 1852613 w 2364"/>
              <a:gd name="T31" fmla="*/ 1230833 h 2361"/>
              <a:gd name="T32" fmla="*/ 1680369 w 2364"/>
              <a:gd name="T33" fmla="*/ 1258626 h 2361"/>
              <a:gd name="T34" fmla="*/ 1671638 w 2364"/>
              <a:gd name="T35" fmla="*/ 1479382 h 2361"/>
              <a:gd name="T36" fmla="*/ 1674019 w 2364"/>
              <a:gd name="T37" fmla="*/ 1550850 h 2361"/>
              <a:gd name="T38" fmla="*/ 1557338 w 2364"/>
              <a:gd name="T39" fmla="*/ 1613583 h 2361"/>
              <a:gd name="T40" fmla="*/ 1363663 w 2364"/>
              <a:gd name="T41" fmla="*/ 1621524 h 2361"/>
              <a:gd name="T42" fmla="*/ 1337469 w 2364"/>
              <a:gd name="T43" fmla="*/ 1781929 h 2361"/>
              <a:gd name="T44" fmla="*/ 1226344 w 2364"/>
              <a:gd name="T45" fmla="*/ 1847044 h 2361"/>
              <a:gd name="T46" fmla="*/ 1115219 w 2364"/>
              <a:gd name="T47" fmla="*/ 1719990 h 2361"/>
              <a:gd name="T48" fmla="*/ 918369 w 2364"/>
              <a:gd name="T49" fmla="*/ 1829574 h 2361"/>
              <a:gd name="T50" fmla="*/ 862806 w 2364"/>
              <a:gd name="T51" fmla="*/ 1874837 h 2361"/>
              <a:gd name="T52" fmla="*/ 742156 w 2364"/>
              <a:gd name="T53" fmla="*/ 1823221 h 2361"/>
              <a:gd name="T54" fmla="*/ 598488 w 2364"/>
              <a:gd name="T55" fmla="*/ 1655669 h 2361"/>
              <a:gd name="T56" fmla="*/ 451644 w 2364"/>
              <a:gd name="T57" fmla="*/ 1734284 h 2361"/>
              <a:gd name="T58" fmla="*/ 354013 w 2364"/>
              <a:gd name="T59" fmla="*/ 1650905 h 2361"/>
              <a:gd name="T60" fmla="*/ 354013 w 2364"/>
              <a:gd name="T61" fmla="*/ 1468265 h 2361"/>
              <a:gd name="T62" fmla="*/ 170656 w 2364"/>
              <a:gd name="T63" fmla="*/ 1434119 h 2361"/>
              <a:gd name="T64" fmla="*/ 90488 w 2364"/>
              <a:gd name="T65" fmla="*/ 1334064 h 2361"/>
              <a:gd name="T66" fmla="*/ 200819 w 2364"/>
              <a:gd name="T67" fmla="*/ 1208599 h 2361"/>
              <a:gd name="T68" fmla="*/ 55563 w 2364"/>
              <a:gd name="T69" fmla="*/ 1019606 h 2361"/>
              <a:gd name="T70" fmla="*/ 794 w 2364"/>
              <a:gd name="T71" fmla="*/ 978314 h 2361"/>
              <a:gd name="T72" fmla="*/ 23813 w 2364"/>
              <a:gd name="T73" fmla="*/ 852848 h 2361"/>
              <a:gd name="T74" fmla="*/ 187325 w 2364"/>
              <a:gd name="T75" fmla="*/ 721030 h 2361"/>
              <a:gd name="T76" fmla="*/ 116681 w 2364"/>
              <a:gd name="T77" fmla="*/ 559037 h 2361"/>
              <a:gd name="T78" fmla="*/ 176213 w 2364"/>
              <a:gd name="T79" fmla="*/ 446276 h 2361"/>
              <a:gd name="T80" fmla="*/ 319088 w 2364"/>
              <a:gd name="T81" fmla="*/ 459776 h 2361"/>
              <a:gd name="T82" fmla="*/ 381794 w 2364"/>
              <a:gd name="T83" fmla="*/ 250137 h 2361"/>
              <a:gd name="T84" fmla="*/ 453231 w 2364"/>
              <a:gd name="T85" fmla="*/ 139759 h 2361"/>
              <a:gd name="T86" fmla="*/ 523875 w 2364"/>
              <a:gd name="T87" fmla="*/ 146112 h 2361"/>
              <a:gd name="T88" fmla="*/ 769938 w 2364"/>
              <a:gd name="T89" fmla="*/ 854437 h 2361"/>
              <a:gd name="T90" fmla="*/ 769938 w 2364"/>
              <a:gd name="T91" fmla="*/ 1043429 h 2361"/>
              <a:gd name="T92" fmla="*/ 846138 w 2364"/>
              <a:gd name="T93" fmla="*/ 1122838 h 2361"/>
              <a:gd name="T94" fmla="*/ 1034256 w 2364"/>
              <a:gd name="T95" fmla="*/ 1132367 h 2361"/>
              <a:gd name="T96" fmla="*/ 1119188 w 2364"/>
              <a:gd name="T97" fmla="*/ 1060105 h 2361"/>
              <a:gd name="T98" fmla="*/ 1137444 w 2364"/>
              <a:gd name="T99" fmla="*/ 872700 h 2361"/>
              <a:gd name="T100" fmla="*/ 1069181 w 2364"/>
              <a:gd name="T101" fmla="*/ 784557 h 2361"/>
              <a:gd name="T102" fmla="*/ 882650 w 2364"/>
              <a:gd name="T103" fmla="*/ 757558 h 2361"/>
              <a:gd name="T104" fmla="*/ 1188244 w 2364"/>
              <a:gd name="T105" fmla="*/ 1114897 h 2361"/>
              <a:gd name="T106" fmla="*/ 1070769 w 2364"/>
              <a:gd name="T107" fmla="*/ 1203834 h 2361"/>
              <a:gd name="T108" fmla="*/ 1348581 w 2364"/>
              <a:gd name="T109" fmla="*/ 1313418 h 2361"/>
              <a:gd name="T110" fmla="*/ 1162050 w 2364"/>
              <a:gd name="T111" fmla="*/ 752794 h 2361"/>
              <a:gd name="T112" fmla="*/ 1432719 w 2364"/>
              <a:gd name="T113" fmla="*/ 713089 h 2361"/>
              <a:gd name="T114" fmla="*/ 1276350 w 2364"/>
              <a:gd name="T115" fmla="*/ 524891 h 2361"/>
              <a:gd name="T116" fmla="*/ 712788 w 2364"/>
              <a:gd name="T117" fmla="*/ 1122838 h 2361"/>
              <a:gd name="T118" fmla="*/ 494506 w 2364"/>
              <a:gd name="T119" fmla="*/ 1248303 h 2361"/>
              <a:gd name="T120" fmla="*/ 528638 w 2364"/>
              <a:gd name="T121" fmla="*/ 620975 h 2361"/>
              <a:gd name="T122" fmla="*/ 819944 w 2364"/>
              <a:gd name="T123" fmla="*/ 687678 h 2361"/>
              <a:gd name="T124" fmla="*/ 611188 w 2364"/>
              <a:gd name="T125" fmla="*/ 525685 h 236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364"/>
              <a:gd name="T190" fmla="*/ 0 h 2361"/>
              <a:gd name="T191" fmla="*/ 2364 w 2364"/>
              <a:gd name="T192" fmla="*/ 2361 h 236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364" h="2361">
                <a:moveTo>
                  <a:pt x="665" y="190"/>
                </a:moveTo>
                <a:lnTo>
                  <a:pt x="764" y="283"/>
                </a:lnTo>
                <a:lnTo>
                  <a:pt x="789" y="272"/>
                </a:lnTo>
                <a:lnTo>
                  <a:pt x="814" y="261"/>
                </a:lnTo>
                <a:lnTo>
                  <a:pt x="840" y="251"/>
                </a:lnTo>
                <a:lnTo>
                  <a:pt x="866" y="242"/>
                </a:lnTo>
                <a:lnTo>
                  <a:pt x="891" y="233"/>
                </a:lnTo>
                <a:lnTo>
                  <a:pt x="918" y="225"/>
                </a:lnTo>
                <a:lnTo>
                  <a:pt x="944" y="217"/>
                </a:lnTo>
                <a:lnTo>
                  <a:pt x="971" y="211"/>
                </a:lnTo>
                <a:lnTo>
                  <a:pt x="974" y="92"/>
                </a:lnTo>
                <a:lnTo>
                  <a:pt x="974" y="85"/>
                </a:lnTo>
                <a:lnTo>
                  <a:pt x="974" y="78"/>
                </a:lnTo>
                <a:lnTo>
                  <a:pt x="976" y="64"/>
                </a:lnTo>
                <a:lnTo>
                  <a:pt x="980" y="51"/>
                </a:lnTo>
                <a:lnTo>
                  <a:pt x="986" y="40"/>
                </a:lnTo>
                <a:lnTo>
                  <a:pt x="989" y="34"/>
                </a:lnTo>
                <a:lnTo>
                  <a:pt x="993" y="29"/>
                </a:lnTo>
                <a:lnTo>
                  <a:pt x="998" y="25"/>
                </a:lnTo>
                <a:lnTo>
                  <a:pt x="1003" y="21"/>
                </a:lnTo>
                <a:lnTo>
                  <a:pt x="1008" y="18"/>
                </a:lnTo>
                <a:lnTo>
                  <a:pt x="1013" y="16"/>
                </a:lnTo>
                <a:lnTo>
                  <a:pt x="1019" y="14"/>
                </a:lnTo>
                <a:lnTo>
                  <a:pt x="1025" y="13"/>
                </a:lnTo>
                <a:lnTo>
                  <a:pt x="1129" y="0"/>
                </a:lnTo>
                <a:lnTo>
                  <a:pt x="1135" y="0"/>
                </a:lnTo>
                <a:lnTo>
                  <a:pt x="1141" y="0"/>
                </a:lnTo>
                <a:lnTo>
                  <a:pt x="1147" y="1"/>
                </a:lnTo>
                <a:lnTo>
                  <a:pt x="1152" y="3"/>
                </a:lnTo>
                <a:lnTo>
                  <a:pt x="1159" y="5"/>
                </a:lnTo>
                <a:lnTo>
                  <a:pt x="1164" y="8"/>
                </a:lnTo>
                <a:lnTo>
                  <a:pt x="1169" y="12"/>
                </a:lnTo>
                <a:lnTo>
                  <a:pt x="1174" y="16"/>
                </a:lnTo>
                <a:lnTo>
                  <a:pt x="1183" y="26"/>
                </a:lnTo>
                <a:lnTo>
                  <a:pt x="1190" y="38"/>
                </a:lnTo>
                <a:lnTo>
                  <a:pt x="1195" y="51"/>
                </a:lnTo>
                <a:lnTo>
                  <a:pt x="1196" y="58"/>
                </a:lnTo>
                <a:lnTo>
                  <a:pt x="1198" y="65"/>
                </a:lnTo>
                <a:lnTo>
                  <a:pt x="1223" y="186"/>
                </a:lnTo>
                <a:lnTo>
                  <a:pt x="1251" y="187"/>
                </a:lnTo>
                <a:lnTo>
                  <a:pt x="1279" y="189"/>
                </a:lnTo>
                <a:lnTo>
                  <a:pt x="1307" y="191"/>
                </a:lnTo>
                <a:lnTo>
                  <a:pt x="1334" y="195"/>
                </a:lnTo>
                <a:lnTo>
                  <a:pt x="1363" y="199"/>
                </a:lnTo>
                <a:lnTo>
                  <a:pt x="1390" y="204"/>
                </a:lnTo>
                <a:lnTo>
                  <a:pt x="1418" y="210"/>
                </a:lnTo>
                <a:lnTo>
                  <a:pt x="1445" y="216"/>
                </a:lnTo>
                <a:lnTo>
                  <a:pt x="1506" y="112"/>
                </a:lnTo>
                <a:lnTo>
                  <a:pt x="1508" y="105"/>
                </a:lnTo>
                <a:lnTo>
                  <a:pt x="1512" y="98"/>
                </a:lnTo>
                <a:lnTo>
                  <a:pt x="1520" y="87"/>
                </a:lnTo>
                <a:lnTo>
                  <a:pt x="1530" y="77"/>
                </a:lnTo>
                <a:lnTo>
                  <a:pt x="1541" y="70"/>
                </a:lnTo>
                <a:lnTo>
                  <a:pt x="1547" y="67"/>
                </a:lnTo>
                <a:lnTo>
                  <a:pt x="1553" y="65"/>
                </a:lnTo>
                <a:lnTo>
                  <a:pt x="1559" y="63"/>
                </a:lnTo>
                <a:lnTo>
                  <a:pt x="1564" y="62"/>
                </a:lnTo>
                <a:lnTo>
                  <a:pt x="1570" y="62"/>
                </a:lnTo>
                <a:lnTo>
                  <a:pt x="1576" y="63"/>
                </a:lnTo>
                <a:lnTo>
                  <a:pt x="1582" y="64"/>
                </a:lnTo>
                <a:lnTo>
                  <a:pt x="1588" y="66"/>
                </a:lnTo>
                <a:lnTo>
                  <a:pt x="1686" y="104"/>
                </a:lnTo>
                <a:lnTo>
                  <a:pt x="1691" y="106"/>
                </a:lnTo>
                <a:lnTo>
                  <a:pt x="1696" y="109"/>
                </a:lnTo>
                <a:lnTo>
                  <a:pt x="1701" y="113"/>
                </a:lnTo>
                <a:lnTo>
                  <a:pt x="1705" y="117"/>
                </a:lnTo>
                <a:lnTo>
                  <a:pt x="1709" y="122"/>
                </a:lnTo>
                <a:lnTo>
                  <a:pt x="1712" y="127"/>
                </a:lnTo>
                <a:lnTo>
                  <a:pt x="1715" y="133"/>
                </a:lnTo>
                <a:lnTo>
                  <a:pt x="1717" y="138"/>
                </a:lnTo>
                <a:lnTo>
                  <a:pt x="1720" y="151"/>
                </a:lnTo>
                <a:lnTo>
                  <a:pt x="1721" y="165"/>
                </a:lnTo>
                <a:lnTo>
                  <a:pt x="1720" y="179"/>
                </a:lnTo>
                <a:lnTo>
                  <a:pt x="1718" y="186"/>
                </a:lnTo>
                <a:lnTo>
                  <a:pt x="1716" y="193"/>
                </a:lnTo>
                <a:lnTo>
                  <a:pt x="1682" y="310"/>
                </a:lnTo>
                <a:lnTo>
                  <a:pt x="1706" y="324"/>
                </a:lnTo>
                <a:lnTo>
                  <a:pt x="1732" y="339"/>
                </a:lnTo>
                <a:lnTo>
                  <a:pt x="1756" y="355"/>
                </a:lnTo>
                <a:lnTo>
                  <a:pt x="1779" y="372"/>
                </a:lnTo>
                <a:lnTo>
                  <a:pt x="1803" y="389"/>
                </a:lnTo>
                <a:lnTo>
                  <a:pt x="1826" y="407"/>
                </a:lnTo>
                <a:lnTo>
                  <a:pt x="1848" y="426"/>
                </a:lnTo>
                <a:lnTo>
                  <a:pt x="1871" y="446"/>
                </a:lnTo>
                <a:lnTo>
                  <a:pt x="1970" y="382"/>
                </a:lnTo>
                <a:lnTo>
                  <a:pt x="1976" y="377"/>
                </a:lnTo>
                <a:lnTo>
                  <a:pt x="1983" y="373"/>
                </a:lnTo>
                <a:lnTo>
                  <a:pt x="1995" y="367"/>
                </a:lnTo>
                <a:lnTo>
                  <a:pt x="2008" y="363"/>
                </a:lnTo>
                <a:lnTo>
                  <a:pt x="2021" y="362"/>
                </a:lnTo>
                <a:lnTo>
                  <a:pt x="2027" y="362"/>
                </a:lnTo>
                <a:lnTo>
                  <a:pt x="2033" y="362"/>
                </a:lnTo>
                <a:lnTo>
                  <a:pt x="2039" y="364"/>
                </a:lnTo>
                <a:lnTo>
                  <a:pt x="2046" y="366"/>
                </a:lnTo>
                <a:lnTo>
                  <a:pt x="2051" y="368"/>
                </a:lnTo>
                <a:lnTo>
                  <a:pt x="2057" y="371"/>
                </a:lnTo>
                <a:lnTo>
                  <a:pt x="2061" y="375"/>
                </a:lnTo>
                <a:lnTo>
                  <a:pt x="2066" y="379"/>
                </a:lnTo>
                <a:lnTo>
                  <a:pt x="2134" y="457"/>
                </a:lnTo>
                <a:lnTo>
                  <a:pt x="2138" y="462"/>
                </a:lnTo>
                <a:lnTo>
                  <a:pt x="2141" y="467"/>
                </a:lnTo>
                <a:lnTo>
                  <a:pt x="2144" y="472"/>
                </a:lnTo>
                <a:lnTo>
                  <a:pt x="2146" y="478"/>
                </a:lnTo>
                <a:lnTo>
                  <a:pt x="2147" y="485"/>
                </a:lnTo>
                <a:lnTo>
                  <a:pt x="2147" y="491"/>
                </a:lnTo>
                <a:lnTo>
                  <a:pt x="2147" y="497"/>
                </a:lnTo>
                <a:lnTo>
                  <a:pt x="2147" y="504"/>
                </a:lnTo>
                <a:lnTo>
                  <a:pt x="2144" y="516"/>
                </a:lnTo>
                <a:lnTo>
                  <a:pt x="2138" y="528"/>
                </a:lnTo>
                <a:lnTo>
                  <a:pt x="2130" y="540"/>
                </a:lnTo>
                <a:lnTo>
                  <a:pt x="2126" y="546"/>
                </a:lnTo>
                <a:lnTo>
                  <a:pt x="2120" y="551"/>
                </a:lnTo>
                <a:lnTo>
                  <a:pt x="2035" y="639"/>
                </a:lnTo>
                <a:lnTo>
                  <a:pt x="2052" y="663"/>
                </a:lnTo>
                <a:lnTo>
                  <a:pt x="2066" y="688"/>
                </a:lnTo>
                <a:lnTo>
                  <a:pt x="2080" y="713"/>
                </a:lnTo>
                <a:lnTo>
                  <a:pt x="2093" y="739"/>
                </a:lnTo>
                <a:lnTo>
                  <a:pt x="2105" y="764"/>
                </a:lnTo>
                <a:lnTo>
                  <a:pt x="2118" y="790"/>
                </a:lnTo>
                <a:lnTo>
                  <a:pt x="2128" y="816"/>
                </a:lnTo>
                <a:lnTo>
                  <a:pt x="2138" y="842"/>
                </a:lnTo>
                <a:lnTo>
                  <a:pt x="2244" y="830"/>
                </a:lnTo>
                <a:lnTo>
                  <a:pt x="2252" y="828"/>
                </a:lnTo>
                <a:lnTo>
                  <a:pt x="2259" y="827"/>
                </a:lnTo>
                <a:lnTo>
                  <a:pt x="2273" y="827"/>
                </a:lnTo>
                <a:lnTo>
                  <a:pt x="2286" y="829"/>
                </a:lnTo>
                <a:lnTo>
                  <a:pt x="2298" y="833"/>
                </a:lnTo>
                <a:lnTo>
                  <a:pt x="2305" y="836"/>
                </a:lnTo>
                <a:lnTo>
                  <a:pt x="2310" y="840"/>
                </a:lnTo>
                <a:lnTo>
                  <a:pt x="2315" y="843"/>
                </a:lnTo>
                <a:lnTo>
                  <a:pt x="2319" y="848"/>
                </a:lnTo>
                <a:lnTo>
                  <a:pt x="2323" y="852"/>
                </a:lnTo>
                <a:lnTo>
                  <a:pt x="2326" y="857"/>
                </a:lnTo>
                <a:lnTo>
                  <a:pt x="2329" y="864"/>
                </a:lnTo>
                <a:lnTo>
                  <a:pt x="2331" y="870"/>
                </a:lnTo>
                <a:lnTo>
                  <a:pt x="2358" y="969"/>
                </a:lnTo>
                <a:lnTo>
                  <a:pt x="2359" y="975"/>
                </a:lnTo>
                <a:lnTo>
                  <a:pt x="2360" y="981"/>
                </a:lnTo>
                <a:lnTo>
                  <a:pt x="2360" y="987"/>
                </a:lnTo>
                <a:lnTo>
                  <a:pt x="2359" y="994"/>
                </a:lnTo>
                <a:lnTo>
                  <a:pt x="2357" y="1000"/>
                </a:lnTo>
                <a:lnTo>
                  <a:pt x="2355" y="1006"/>
                </a:lnTo>
                <a:lnTo>
                  <a:pt x="2353" y="1011"/>
                </a:lnTo>
                <a:lnTo>
                  <a:pt x="2349" y="1016"/>
                </a:lnTo>
                <a:lnTo>
                  <a:pt x="2341" y="1026"/>
                </a:lnTo>
                <a:lnTo>
                  <a:pt x="2331" y="1035"/>
                </a:lnTo>
                <a:lnTo>
                  <a:pt x="2319" y="1042"/>
                </a:lnTo>
                <a:lnTo>
                  <a:pt x="2312" y="1045"/>
                </a:lnTo>
                <a:lnTo>
                  <a:pt x="2305" y="1047"/>
                </a:lnTo>
                <a:lnTo>
                  <a:pt x="2194" y="1088"/>
                </a:lnTo>
                <a:lnTo>
                  <a:pt x="2197" y="1116"/>
                </a:lnTo>
                <a:lnTo>
                  <a:pt x="2198" y="1145"/>
                </a:lnTo>
                <a:lnTo>
                  <a:pt x="2199" y="1172"/>
                </a:lnTo>
                <a:lnTo>
                  <a:pt x="2199" y="1201"/>
                </a:lnTo>
                <a:lnTo>
                  <a:pt x="2198" y="1228"/>
                </a:lnTo>
                <a:lnTo>
                  <a:pt x="2197" y="1257"/>
                </a:lnTo>
                <a:lnTo>
                  <a:pt x="2194" y="1285"/>
                </a:lnTo>
                <a:lnTo>
                  <a:pt x="2191" y="1313"/>
                </a:lnTo>
                <a:lnTo>
                  <a:pt x="2303" y="1352"/>
                </a:lnTo>
                <a:lnTo>
                  <a:pt x="2310" y="1354"/>
                </a:lnTo>
                <a:lnTo>
                  <a:pt x="2317" y="1356"/>
                </a:lnTo>
                <a:lnTo>
                  <a:pt x="2330" y="1362"/>
                </a:lnTo>
                <a:lnTo>
                  <a:pt x="2341" y="1370"/>
                </a:lnTo>
                <a:lnTo>
                  <a:pt x="2350" y="1380"/>
                </a:lnTo>
                <a:lnTo>
                  <a:pt x="2354" y="1385"/>
                </a:lnTo>
                <a:lnTo>
                  <a:pt x="2357" y="1390"/>
                </a:lnTo>
                <a:lnTo>
                  <a:pt x="2359" y="1396"/>
                </a:lnTo>
                <a:lnTo>
                  <a:pt x="2361" y="1401"/>
                </a:lnTo>
                <a:lnTo>
                  <a:pt x="2364" y="1407"/>
                </a:lnTo>
                <a:lnTo>
                  <a:pt x="2364" y="1413"/>
                </a:lnTo>
                <a:lnTo>
                  <a:pt x="2364" y="1419"/>
                </a:lnTo>
                <a:lnTo>
                  <a:pt x="2364" y="1425"/>
                </a:lnTo>
                <a:lnTo>
                  <a:pt x="2344" y="1528"/>
                </a:lnTo>
                <a:lnTo>
                  <a:pt x="2342" y="1534"/>
                </a:lnTo>
                <a:lnTo>
                  <a:pt x="2340" y="1539"/>
                </a:lnTo>
                <a:lnTo>
                  <a:pt x="2337" y="1545"/>
                </a:lnTo>
                <a:lnTo>
                  <a:pt x="2334" y="1550"/>
                </a:lnTo>
                <a:lnTo>
                  <a:pt x="2330" y="1554"/>
                </a:lnTo>
                <a:lnTo>
                  <a:pt x="2326" y="1558"/>
                </a:lnTo>
                <a:lnTo>
                  <a:pt x="2321" y="1563"/>
                </a:lnTo>
                <a:lnTo>
                  <a:pt x="2315" y="1566"/>
                </a:lnTo>
                <a:lnTo>
                  <a:pt x="2304" y="1572"/>
                </a:lnTo>
                <a:lnTo>
                  <a:pt x="2290" y="1575"/>
                </a:lnTo>
                <a:lnTo>
                  <a:pt x="2276" y="1576"/>
                </a:lnTo>
                <a:lnTo>
                  <a:pt x="2269" y="1575"/>
                </a:lnTo>
                <a:lnTo>
                  <a:pt x="2261" y="1574"/>
                </a:lnTo>
                <a:lnTo>
                  <a:pt x="2127" y="1560"/>
                </a:lnTo>
                <a:lnTo>
                  <a:pt x="2117" y="1585"/>
                </a:lnTo>
                <a:lnTo>
                  <a:pt x="2105" y="1609"/>
                </a:lnTo>
                <a:lnTo>
                  <a:pt x="2093" y="1634"/>
                </a:lnTo>
                <a:lnTo>
                  <a:pt x="2081" y="1658"/>
                </a:lnTo>
                <a:lnTo>
                  <a:pt x="2068" y="1682"/>
                </a:lnTo>
                <a:lnTo>
                  <a:pt x="2055" y="1706"/>
                </a:lnTo>
                <a:lnTo>
                  <a:pt x="2039" y="1729"/>
                </a:lnTo>
                <a:lnTo>
                  <a:pt x="2024" y="1751"/>
                </a:lnTo>
                <a:lnTo>
                  <a:pt x="2030" y="1757"/>
                </a:lnTo>
                <a:lnTo>
                  <a:pt x="2101" y="1858"/>
                </a:lnTo>
                <a:lnTo>
                  <a:pt x="2106" y="1863"/>
                </a:lnTo>
                <a:lnTo>
                  <a:pt x="2111" y="1869"/>
                </a:lnTo>
                <a:lnTo>
                  <a:pt x="2118" y="1882"/>
                </a:lnTo>
                <a:lnTo>
                  <a:pt x="2122" y="1895"/>
                </a:lnTo>
                <a:lnTo>
                  <a:pt x="2125" y="1908"/>
                </a:lnTo>
                <a:lnTo>
                  <a:pt x="2125" y="1914"/>
                </a:lnTo>
                <a:lnTo>
                  <a:pt x="2124" y="1920"/>
                </a:lnTo>
                <a:lnTo>
                  <a:pt x="2123" y="1926"/>
                </a:lnTo>
                <a:lnTo>
                  <a:pt x="2122" y="1932"/>
                </a:lnTo>
                <a:lnTo>
                  <a:pt x="2119" y="1937"/>
                </a:lnTo>
                <a:lnTo>
                  <a:pt x="2116" y="1944"/>
                </a:lnTo>
                <a:lnTo>
                  <a:pt x="2113" y="1949"/>
                </a:lnTo>
                <a:lnTo>
                  <a:pt x="2109" y="1953"/>
                </a:lnTo>
                <a:lnTo>
                  <a:pt x="2033" y="2025"/>
                </a:lnTo>
                <a:lnTo>
                  <a:pt x="2028" y="2029"/>
                </a:lnTo>
                <a:lnTo>
                  <a:pt x="2023" y="2032"/>
                </a:lnTo>
                <a:lnTo>
                  <a:pt x="2018" y="2035"/>
                </a:lnTo>
                <a:lnTo>
                  <a:pt x="2012" y="2037"/>
                </a:lnTo>
                <a:lnTo>
                  <a:pt x="2006" y="2039"/>
                </a:lnTo>
                <a:lnTo>
                  <a:pt x="2000" y="2039"/>
                </a:lnTo>
                <a:lnTo>
                  <a:pt x="1994" y="2040"/>
                </a:lnTo>
                <a:lnTo>
                  <a:pt x="1988" y="2039"/>
                </a:lnTo>
                <a:lnTo>
                  <a:pt x="1974" y="2037"/>
                </a:lnTo>
                <a:lnTo>
                  <a:pt x="1962" y="2032"/>
                </a:lnTo>
                <a:lnTo>
                  <a:pt x="1950" y="2024"/>
                </a:lnTo>
                <a:lnTo>
                  <a:pt x="1944" y="2020"/>
                </a:lnTo>
                <a:lnTo>
                  <a:pt x="1939" y="2015"/>
                </a:lnTo>
                <a:lnTo>
                  <a:pt x="1856" y="1941"/>
                </a:lnTo>
                <a:lnTo>
                  <a:pt x="1832" y="1961"/>
                </a:lnTo>
                <a:lnTo>
                  <a:pt x="1810" y="1979"/>
                </a:lnTo>
                <a:lnTo>
                  <a:pt x="1787" y="1995"/>
                </a:lnTo>
                <a:lnTo>
                  <a:pt x="1765" y="2012"/>
                </a:lnTo>
                <a:lnTo>
                  <a:pt x="1742" y="2028"/>
                </a:lnTo>
                <a:lnTo>
                  <a:pt x="1718" y="2042"/>
                </a:lnTo>
                <a:lnTo>
                  <a:pt x="1695" y="2056"/>
                </a:lnTo>
                <a:lnTo>
                  <a:pt x="1671" y="2069"/>
                </a:lnTo>
                <a:lnTo>
                  <a:pt x="1646" y="2082"/>
                </a:lnTo>
                <a:lnTo>
                  <a:pt x="1680" y="2178"/>
                </a:lnTo>
                <a:lnTo>
                  <a:pt x="1683" y="2185"/>
                </a:lnTo>
                <a:lnTo>
                  <a:pt x="1686" y="2191"/>
                </a:lnTo>
                <a:lnTo>
                  <a:pt x="1689" y="2206"/>
                </a:lnTo>
                <a:lnTo>
                  <a:pt x="1690" y="2219"/>
                </a:lnTo>
                <a:lnTo>
                  <a:pt x="1688" y="2232"/>
                </a:lnTo>
                <a:lnTo>
                  <a:pt x="1687" y="2238"/>
                </a:lnTo>
                <a:lnTo>
                  <a:pt x="1685" y="2244"/>
                </a:lnTo>
                <a:lnTo>
                  <a:pt x="1682" y="2249"/>
                </a:lnTo>
                <a:lnTo>
                  <a:pt x="1679" y="2255"/>
                </a:lnTo>
                <a:lnTo>
                  <a:pt x="1675" y="2259"/>
                </a:lnTo>
                <a:lnTo>
                  <a:pt x="1671" y="2265"/>
                </a:lnTo>
                <a:lnTo>
                  <a:pt x="1666" y="2268"/>
                </a:lnTo>
                <a:lnTo>
                  <a:pt x="1660" y="2272"/>
                </a:lnTo>
                <a:lnTo>
                  <a:pt x="1569" y="2320"/>
                </a:lnTo>
                <a:lnTo>
                  <a:pt x="1563" y="2322"/>
                </a:lnTo>
                <a:lnTo>
                  <a:pt x="1557" y="2324"/>
                </a:lnTo>
                <a:lnTo>
                  <a:pt x="1551" y="2326"/>
                </a:lnTo>
                <a:lnTo>
                  <a:pt x="1545" y="2326"/>
                </a:lnTo>
                <a:lnTo>
                  <a:pt x="1539" y="2326"/>
                </a:lnTo>
                <a:lnTo>
                  <a:pt x="1532" y="2324"/>
                </a:lnTo>
                <a:lnTo>
                  <a:pt x="1526" y="2323"/>
                </a:lnTo>
                <a:lnTo>
                  <a:pt x="1520" y="2321"/>
                </a:lnTo>
                <a:lnTo>
                  <a:pt x="1509" y="2315"/>
                </a:lnTo>
                <a:lnTo>
                  <a:pt x="1498" y="2307"/>
                </a:lnTo>
                <a:lnTo>
                  <a:pt x="1489" y="2297"/>
                </a:lnTo>
                <a:lnTo>
                  <a:pt x="1485" y="2291"/>
                </a:lnTo>
                <a:lnTo>
                  <a:pt x="1481" y="2284"/>
                </a:lnTo>
                <a:lnTo>
                  <a:pt x="1406" y="2168"/>
                </a:lnTo>
                <a:lnTo>
                  <a:pt x="1405" y="2166"/>
                </a:lnTo>
                <a:lnTo>
                  <a:pt x="1379" y="2172"/>
                </a:lnTo>
                <a:lnTo>
                  <a:pt x="1352" y="2176"/>
                </a:lnTo>
                <a:lnTo>
                  <a:pt x="1325" y="2180"/>
                </a:lnTo>
                <a:lnTo>
                  <a:pt x="1298" y="2183"/>
                </a:lnTo>
                <a:lnTo>
                  <a:pt x="1270" y="2185"/>
                </a:lnTo>
                <a:lnTo>
                  <a:pt x="1244" y="2187"/>
                </a:lnTo>
                <a:lnTo>
                  <a:pt x="1216" y="2188"/>
                </a:lnTo>
                <a:lnTo>
                  <a:pt x="1189" y="2188"/>
                </a:lnTo>
                <a:lnTo>
                  <a:pt x="1158" y="2296"/>
                </a:lnTo>
                <a:lnTo>
                  <a:pt x="1157" y="2304"/>
                </a:lnTo>
                <a:lnTo>
                  <a:pt x="1155" y="2311"/>
                </a:lnTo>
                <a:lnTo>
                  <a:pt x="1149" y="2323"/>
                </a:lnTo>
                <a:lnTo>
                  <a:pt x="1142" y="2336"/>
                </a:lnTo>
                <a:lnTo>
                  <a:pt x="1133" y="2345"/>
                </a:lnTo>
                <a:lnTo>
                  <a:pt x="1128" y="2349"/>
                </a:lnTo>
                <a:lnTo>
                  <a:pt x="1123" y="2353"/>
                </a:lnTo>
                <a:lnTo>
                  <a:pt x="1118" y="2356"/>
                </a:lnTo>
                <a:lnTo>
                  <a:pt x="1112" y="2358"/>
                </a:lnTo>
                <a:lnTo>
                  <a:pt x="1107" y="2360"/>
                </a:lnTo>
                <a:lnTo>
                  <a:pt x="1101" y="2361"/>
                </a:lnTo>
                <a:lnTo>
                  <a:pt x="1095" y="2361"/>
                </a:lnTo>
                <a:lnTo>
                  <a:pt x="1087" y="2361"/>
                </a:lnTo>
                <a:lnTo>
                  <a:pt x="985" y="2348"/>
                </a:lnTo>
                <a:lnTo>
                  <a:pt x="979" y="2346"/>
                </a:lnTo>
                <a:lnTo>
                  <a:pt x="973" y="2345"/>
                </a:lnTo>
                <a:lnTo>
                  <a:pt x="968" y="2342"/>
                </a:lnTo>
                <a:lnTo>
                  <a:pt x="963" y="2339"/>
                </a:lnTo>
                <a:lnTo>
                  <a:pt x="957" y="2335"/>
                </a:lnTo>
                <a:lnTo>
                  <a:pt x="952" y="2331"/>
                </a:lnTo>
                <a:lnTo>
                  <a:pt x="948" y="2326"/>
                </a:lnTo>
                <a:lnTo>
                  <a:pt x="945" y="2320"/>
                </a:lnTo>
                <a:lnTo>
                  <a:pt x="939" y="2309"/>
                </a:lnTo>
                <a:lnTo>
                  <a:pt x="935" y="2296"/>
                </a:lnTo>
                <a:lnTo>
                  <a:pt x="933" y="2282"/>
                </a:lnTo>
                <a:lnTo>
                  <a:pt x="933" y="2275"/>
                </a:lnTo>
                <a:lnTo>
                  <a:pt x="934" y="2268"/>
                </a:lnTo>
                <a:lnTo>
                  <a:pt x="939" y="2154"/>
                </a:lnTo>
                <a:lnTo>
                  <a:pt x="913" y="2147"/>
                </a:lnTo>
                <a:lnTo>
                  <a:pt x="885" y="2139"/>
                </a:lnTo>
                <a:lnTo>
                  <a:pt x="859" y="2129"/>
                </a:lnTo>
                <a:lnTo>
                  <a:pt x="832" y="2119"/>
                </a:lnTo>
                <a:lnTo>
                  <a:pt x="806" y="2109"/>
                </a:lnTo>
                <a:lnTo>
                  <a:pt x="781" y="2097"/>
                </a:lnTo>
                <a:lnTo>
                  <a:pt x="754" y="2085"/>
                </a:lnTo>
                <a:lnTo>
                  <a:pt x="729" y="2073"/>
                </a:lnTo>
                <a:lnTo>
                  <a:pt x="639" y="2155"/>
                </a:lnTo>
                <a:lnTo>
                  <a:pt x="635" y="2161"/>
                </a:lnTo>
                <a:lnTo>
                  <a:pt x="629" y="2166"/>
                </a:lnTo>
                <a:lnTo>
                  <a:pt x="618" y="2174"/>
                </a:lnTo>
                <a:lnTo>
                  <a:pt x="606" y="2180"/>
                </a:lnTo>
                <a:lnTo>
                  <a:pt x="594" y="2184"/>
                </a:lnTo>
                <a:lnTo>
                  <a:pt x="588" y="2185"/>
                </a:lnTo>
                <a:lnTo>
                  <a:pt x="582" y="2185"/>
                </a:lnTo>
                <a:lnTo>
                  <a:pt x="575" y="2185"/>
                </a:lnTo>
                <a:lnTo>
                  <a:pt x="569" y="2184"/>
                </a:lnTo>
                <a:lnTo>
                  <a:pt x="563" y="2182"/>
                </a:lnTo>
                <a:lnTo>
                  <a:pt x="557" y="2180"/>
                </a:lnTo>
                <a:lnTo>
                  <a:pt x="552" y="2177"/>
                </a:lnTo>
                <a:lnTo>
                  <a:pt x="547" y="2174"/>
                </a:lnTo>
                <a:lnTo>
                  <a:pt x="466" y="2109"/>
                </a:lnTo>
                <a:lnTo>
                  <a:pt x="461" y="2105"/>
                </a:lnTo>
                <a:lnTo>
                  <a:pt x="457" y="2101"/>
                </a:lnTo>
                <a:lnTo>
                  <a:pt x="454" y="2096"/>
                </a:lnTo>
                <a:lnTo>
                  <a:pt x="450" y="2090"/>
                </a:lnTo>
                <a:lnTo>
                  <a:pt x="448" y="2085"/>
                </a:lnTo>
                <a:lnTo>
                  <a:pt x="446" y="2079"/>
                </a:lnTo>
                <a:lnTo>
                  <a:pt x="445" y="2073"/>
                </a:lnTo>
                <a:lnTo>
                  <a:pt x="445" y="2066"/>
                </a:lnTo>
                <a:lnTo>
                  <a:pt x="446" y="2053"/>
                </a:lnTo>
                <a:lnTo>
                  <a:pt x="449" y="2040"/>
                </a:lnTo>
                <a:lnTo>
                  <a:pt x="455" y="2027"/>
                </a:lnTo>
                <a:lnTo>
                  <a:pt x="459" y="2021"/>
                </a:lnTo>
                <a:lnTo>
                  <a:pt x="463" y="2015"/>
                </a:lnTo>
                <a:lnTo>
                  <a:pt x="523" y="1926"/>
                </a:lnTo>
                <a:lnTo>
                  <a:pt x="496" y="1902"/>
                </a:lnTo>
                <a:lnTo>
                  <a:pt x="471" y="1875"/>
                </a:lnTo>
                <a:lnTo>
                  <a:pt x="446" y="1849"/>
                </a:lnTo>
                <a:lnTo>
                  <a:pt x="423" y="1822"/>
                </a:lnTo>
                <a:lnTo>
                  <a:pt x="395" y="1786"/>
                </a:lnTo>
                <a:lnTo>
                  <a:pt x="369" y="1749"/>
                </a:lnTo>
                <a:lnTo>
                  <a:pt x="274" y="1793"/>
                </a:lnTo>
                <a:lnTo>
                  <a:pt x="268" y="1797"/>
                </a:lnTo>
                <a:lnTo>
                  <a:pt x="260" y="1801"/>
                </a:lnTo>
                <a:lnTo>
                  <a:pt x="247" y="1805"/>
                </a:lnTo>
                <a:lnTo>
                  <a:pt x="234" y="1807"/>
                </a:lnTo>
                <a:lnTo>
                  <a:pt x="221" y="1807"/>
                </a:lnTo>
                <a:lnTo>
                  <a:pt x="215" y="1806"/>
                </a:lnTo>
                <a:lnTo>
                  <a:pt x="209" y="1805"/>
                </a:lnTo>
                <a:lnTo>
                  <a:pt x="203" y="1803"/>
                </a:lnTo>
                <a:lnTo>
                  <a:pt x="197" y="1800"/>
                </a:lnTo>
                <a:lnTo>
                  <a:pt x="192" y="1797"/>
                </a:lnTo>
                <a:lnTo>
                  <a:pt x="187" y="1793"/>
                </a:lnTo>
                <a:lnTo>
                  <a:pt x="183" y="1789"/>
                </a:lnTo>
                <a:lnTo>
                  <a:pt x="179" y="1784"/>
                </a:lnTo>
                <a:lnTo>
                  <a:pt x="121" y="1698"/>
                </a:lnTo>
                <a:lnTo>
                  <a:pt x="118" y="1693"/>
                </a:lnTo>
                <a:lnTo>
                  <a:pt x="116" y="1686"/>
                </a:lnTo>
                <a:lnTo>
                  <a:pt x="114" y="1680"/>
                </a:lnTo>
                <a:lnTo>
                  <a:pt x="113" y="1674"/>
                </a:lnTo>
                <a:lnTo>
                  <a:pt x="112" y="1668"/>
                </a:lnTo>
                <a:lnTo>
                  <a:pt x="113" y="1662"/>
                </a:lnTo>
                <a:lnTo>
                  <a:pt x="113" y="1656"/>
                </a:lnTo>
                <a:lnTo>
                  <a:pt x="115" y="1650"/>
                </a:lnTo>
                <a:lnTo>
                  <a:pt x="120" y="1638"/>
                </a:lnTo>
                <a:lnTo>
                  <a:pt x="127" y="1627"/>
                </a:lnTo>
                <a:lnTo>
                  <a:pt x="137" y="1615"/>
                </a:lnTo>
                <a:lnTo>
                  <a:pt x="142" y="1611"/>
                </a:lnTo>
                <a:lnTo>
                  <a:pt x="148" y="1606"/>
                </a:lnTo>
                <a:lnTo>
                  <a:pt x="253" y="1522"/>
                </a:lnTo>
                <a:lnTo>
                  <a:pt x="245" y="1495"/>
                </a:lnTo>
                <a:lnTo>
                  <a:pt x="237" y="1469"/>
                </a:lnTo>
                <a:lnTo>
                  <a:pt x="229" y="1443"/>
                </a:lnTo>
                <a:lnTo>
                  <a:pt x="223" y="1416"/>
                </a:lnTo>
                <a:lnTo>
                  <a:pt x="217" y="1390"/>
                </a:lnTo>
                <a:lnTo>
                  <a:pt x="212" y="1362"/>
                </a:lnTo>
                <a:lnTo>
                  <a:pt x="208" y="1336"/>
                </a:lnTo>
                <a:lnTo>
                  <a:pt x="204" y="1309"/>
                </a:lnTo>
                <a:lnTo>
                  <a:pt x="197" y="1310"/>
                </a:lnTo>
                <a:lnTo>
                  <a:pt x="191" y="1310"/>
                </a:lnTo>
                <a:lnTo>
                  <a:pt x="70" y="1284"/>
                </a:lnTo>
                <a:lnTo>
                  <a:pt x="62" y="1283"/>
                </a:lnTo>
                <a:lnTo>
                  <a:pt x="55" y="1282"/>
                </a:lnTo>
                <a:lnTo>
                  <a:pt x="42" y="1278"/>
                </a:lnTo>
                <a:lnTo>
                  <a:pt x="30" y="1272"/>
                </a:lnTo>
                <a:lnTo>
                  <a:pt x="20" y="1264"/>
                </a:lnTo>
                <a:lnTo>
                  <a:pt x="16" y="1260"/>
                </a:lnTo>
                <a:lnTo>
                  <a:pt x="12" y="1255"/>
                </a:lnTo>
                <a:lnTo>
                  <a:pt x="7" y="1250"/>
                </a:lnTo>
                <a:lnTo>
                  <a:pt x="5" y="1243"/>
                </a:lnTo>
                <a:lnTo>
                  <a:pt x="2" y="1238"/>
                </a:lnTo>
                <a:lnTo>
                  <a:pt x="1" y="1232"/>
                </a:lnTo>
                <a:lnTo>
                  <a:pt x="0" y="1226"/>
                </a:lnTo>
                <a:lnTo>
                  <a:pt x="0" y="1220"/>
                </a:lnTo>
                <a:lnTo>
                  <a:pt x="5" y="1116"/>
                </a:lnTo>
                <a:lnTo>
                  <a:pt x="6" y="1109"/>
                </a:lnTo>
                <a:lnTo>
                  <a:pt x="7" y="1104"/>
                </a:lnTo>
                <a:lnTo>
                  <a:pt x="11" y="1098"/>
                </a:lnTo>
                <a:lnTo>
                  <a:pt x="13" y="1093"/>
                </a:lnTo>
                <a:lnTo>
                  <a:pt x="16" y="1087"/>
                </a:lnTo>
                <a:lnTo>
                  <a:pt x="20" y="1083"/>
                </a:lnTo>
                <a:lnTo>
                  <a:pt x="25" y="1078"/>
                </a:lnTo>
                <a:lnTo>
                  <a:pt x="30" y="1074"/>
                </a:lnTo>
                <a:lnTo>
                  <a:pt x="40" y="1068"/>
                </a:lnTo>
                <a:lnTo>
                  <a:pt x="53" y="1063"/>
                </a:lnTo>
                <a:lnTo>
                  <a:pt x="67" y="1060"/>
                </a:lnTo>
                <a:lnTo>
                  <a:pt x="75" y="1059"/>
                </a:lnTo>
                <a:lnTo>
                  <a:pt x="82" y="1059"/>
                </a:lnTo>
                <a:lnTo>
                  <a:pt x="205" y="1056"/>
                </a:lnTo>
                <a:lnTo>
                  <a:pt x="210" y="1025"/>
                </a:lnTo>
                <a:lnTo>
                  <a:pt x="215" y="996"/>
                </a:lnTo>
                <a:lnTo>
                  <a:pt x="221" y="966"/>
                </a:lnTo>
                <a:lnTo>
                  <a:pt x="228" y="938"/>
                </a:lnTo>
                <a:lnTo>
                  <a:pt x="236" y="908"/>
                </a:lnTo>
                <a:lnTo>
                  <a:pt x="244" y="880"/>
                </a:lnTo>
                <a:lnTo>
                  <a:pt x="254" y="851"/>
                </a:lnTo>
                <a:lnTo>
                  <a:pt x="265" y="823"/>
                </a:lnTo>
                <a:lnTo>
                  <a:pt x="185" y="758"/>
                </a:lnTo>
                <a:lnTo>
                  <a:pt x="179" y="754"/>
                </a:lnTo>
                <a:lnTo>
                  <a:pt x="173" y="750"/>
                </a:lnTo>
                <a:lnTo>
                  <a:pt x="163" y="740"/>
                </a:lnTo>
                <a:lnTo>
                  <a:pt x="155" y="728"/>
                </a:lnTo>
                <a:lnTo>
                  <a:pt x="150" y="716"/>
                </a:lnTo>
                <a:lnTo>
                  <a:pt x="148" y="710"/>
                </a:lnTo>
                <a:lnTo>
                  <a:pt x="147" y="704"/>
                </a:lnTo>
                <a:lnTo>
                  <a:pt x="146" y="698"/>
                </a:lnTo>
                <a:lnTo>
                  <a:pt x="146" y="692"/>
                </a:lnTo>
                <a:lnTo>
                  <a:pt x="147" y="686"/>
                </a:lnTo>
                <a:lnTo>
                  <a:pt x="148" y="680"/>
                </a:lnTo>
                <a:lnTo>
                  <a:pt x="150" y="675"/>
                </a:lnTo>
                <a:lnTo>
                  <a:pt x="153" y="668"/>
                </a:lnTo>
                <a:lnTo>
                  <a:pt x="206" y="579"/>
                </a:lnTo>
                <a:lnTo>
                  <a:pt x="209" y="574"/>
                </a:lnTo>
                <a:lnTo>
                  <a:pt x="213" y="569"/>
                </a:lnTo>
                <a:lnTo>
                  <a:pt x="217" y="565"/>
                </a:lnTo>
                <a:lnTo>
                  <a:pt x="222" y="562"/>
                </a:lnTo>
                <a:lnTo>
                  <a:pt x="228" y="559"/>
                </a:lnTo>
                <a:lnTo>
                  <a:pt x="233" y="556"/>
                </a:lnTo>
                <a:lnTo>
                  <a:pt x="239" y="554"/>
                </a:lnTo>
                <a:lnTo>
                  <a:pt x="245" y="553"/>
                </a:lnTo>
                <a:lnTo>
                  <a:pt x="258" y="552"/>
                </a:lnTo>
                <a:lnTo>
                  <a:pt x="272" y="553"/>
                </a:lnTo>
                <a:lnTo>
                  <a:pt x="286" y="557"/>
                </a:lnTo>
                <a:lnTo>
                  <a:pt x="292" y="560"/>
                </a:lnTo>
                <a:lnTo>
                  <a:pt x="299" y="563"/>
                </a:lnTo>
                <a:lnTo>
                  <a:pt x="383" y="603"/>
                </a:lnTo>
                <a:lnTo>
                  <a:pt x="402" y="579"/>
                </a:lnTo>
                <a:lnTo>
                  <a:pt x="420" y="556"/>
                </a:lnTo>
                <a:lnTo>
                  <a:pt x="439" y="532"/>
                </a:lnTo>
                <a:lnTo>
                  <a:pt x="461" y="509"/>
                </a:lnTo>
                <a:lnTo>
                  <a:pt x="481" y="487"/>
                </a:lnTo>
                <a:lnTo>
                  <a:pt x="503" y="465"/>
                </a:lnTo>
                <a:lnTo>
                  <a:pt x="527" y="444"/>
                </a:lnTo>
                <a:lnTo>
                  <a:pt x="550" y="423"/>
                </a:lnTo>
                <a:lnTo>
                  <a:pt x="496" y="339"/>
                </a:lnTo>
                <a:lnTo>
                  <a:pt x="492" y="334"/>
                </a:lnTo>
                <a:lnTo>
                  <a:pt x="487" y="328"/>
                </a:lnTo>
                <a:lnTo>
                  <a:pt x="481" y="315"/>
                </a:lnTo>
                <a:lnTo>
                  <a:pt x="477" y="303"/>
                </a:lnTo>
                <a:lnTo>
                  <a:pt x="476" y="289"/>
                </a:lnTo>
                <a:lnTo>
                  <a:pt x="476" y="283"/>
                </a:lnTo>
                <a:lnTo>
                  <a:pt x="476" y="276"/>
                </a:lnTo>
                <a:lnTo>
                  <a:pt x="478" y="270"/>
                </a:lnTo>
                <a:lnTo>
                  <a:pt x="480" y="265"/>
                </a:lnTo>
                <a:lnTo>
                  <a:pt x="482" y="259"/>
                </a:lnTo>
                <a:lnTo>
                  <a:pt x="485" y="254"/>
                </a:lnTo>
                <a:lnTo>
                  <a:pt x="489" y="249"/>
                </a:lnTo>
                <a:lnTo>
                  <a:pt x="493" y="245"/>
                </a:lnTo>
                <a:lnTo>
                  <a:pt x="571" y="176"/>
                </a:lnTo>
                <a:lnTo>
                  <a:pt x="575" y="172"/>
                </a:lnTo>
                <a:lnTo>
                  <a:pt x="581" y="169"/>
                </a:lnTo>
                <a:lnTo>
                  <a:pt x="587" y="167"/>
                </a:lnTo>
                <a:lnTo>
                  <a:pt x="593" y="165"/>
                </a:lnTo>
                <a:lnTo>
                  <a:pt x="599" y="162"/>
                </a:lnTo>
                <a:lnTo>
                  <a:pt x="605" y="162"/>
                </a:lnTo>
                <a:lnTo>
                  <a:pt x="611" y="162"/>
                </a:lnTo>
                <a:lnTo>
                  <a:pt x="617" y="162"/>
                </a:lnTo>
                <a:lnTo>
                  <a:pt x="630" y="167"/>
                </a:lnTo>
                <a:lnTo>
                  <a:pt x="642" y="172"/>
                </a:lnTo>
                <a:lnTo>
                  <a:pt x="654" y="180"/>
                </a:lnTo>
                <a:lnTo>
                  <a:pt x="660" y="184"/>
                </a:lnTo>
                <a:lnTo>
                  <a:pt x="665" y="190"/>
                </a:lnTo>
                <a:close/>
                <a:moveTo>
                  <a:pt x="1034" y="997"/>
                </a:moveTo>
                <a:lnTo>
                  <a:pt x="1034" y="997"/>
                </a:lnTo>
                <a:lnTo>
                  <a:pt x="1024" y="1006"/>
                </a:lnTo>
                <a:lnTo>
                  <a:pt x="1014" y="1015"/>
                </a:lnTo>
                <a:lnTo>
                  <a:pt x="1006" y="1024"/>
                </a:lnTo>
                <a:lnTo>
                  <a:pt x="997" y="1034"/>
                </a:lnTo>
                <a:lnTo>
                  <a:pt x="990" y="1043"/>
                </a:lnTo>
                <a:lnTo>
                  <a:pt x="983" y="1055"/>
                </a:lnTo>
                <a:lnTo>
                  <a:pt x="976" y="1065"/>
                </a:lnTo>
                <a:lnTo>
                  <a:pt x="970" y="1076"/>
                </a:lnTo>
                <a:lnTo>
                  <a:pt x="959" y="1098"/>
                </a:lnTo>
                <a:lnTo>
                  <a:pt x="951" y="1122"/>
                </a:lnTo>
                <a:lnTo>
                  <a:pt x="945" y="1145"/>
                </a:lnTo>
                <a:lnTo>
                  <a:pt x="942" y="1169"/>
                </a:lnTo>
                <a:lnTo>
                  <a:pt x="940" y="1194"/>
                </a:lnTo>
                <a:lnTo>
                  <a:pt x="941" y="1218"/>
                </a:lnTo>
                <a:lnTo>
                  <a:pt x="945" y="1242"/>
                </a:lnTo>
                <a:lnTo>
                  <a:pt x="951" y="1267"/>
                </a:lnTo>
                <a:lnTo>
                  <a:pt x="954" y="1279"/>
                </a:lnTo>
                <a:lnTo>
                  <a:pt x="959" y="1290"/>
                </a:lnTo>
                <a:lnTo>
                  <a:pt x="965" y="1302"/>
                </a:lnTo>
                <a:lnTo>
                  <a:pt x="970" y="1314"/>
                </a:lnTo>
                <a:lnTo>
                  <a:pt x="976" y="1325"/>
                </a:lnTo>
                <a:lnTo>
                  <a:pt x="983" y="1336"/>
                </a:lnTo>
                <a:lnTo>
                  <a:pt x="990" y="1346"/>
                </a:lnTo>
                <a:lnTo>
                  <a:pt x="998" y="1356"/>
                </a:lnTo>
                <a:lnTo>
                  <a:pt x="1007" y="1366"/>
                </a:lnTo>
                <a:lnTo>
                  <a:pt x="1016" y="1376"/>
                </a:lnTo>
                <a:lnTo>
                  <a:pt x="1025" y="1385"/>
                </a:lnTo>
                <a:lnTo>
                  <a:pt x="1035" y="1393"/>
                </a:lnTo>
                <a:lnTo>
                  <a:pt x="1045" y="1401"/>
                </a:lnTo>
                <a:lnTo>
                  <a:pt x="1055" y="1408"/>
                </a:lnTo>
                <a:lnTo>
                  <a:pt x="1066" y="1414"/>
                </a:lnTo>
                <a:lnTo>
                  <a:pt x="1077" y="1420"/>
                </a:lnTo>
                <a:lnTo>
                  <a:pt x="1100" y="1431"/>
                </a:lnTo>
                <a:lnTo>
                  <a:pt x="1123" y="1440"/>
                </a:lnTo>
                <a:lnTo>
                  <a:pt x="1146" y="1446"/>
                </a:lnTo>
                <a:lnTo>
                  <a:pt x="1171" y="1449"/>
                </a:lnTo>
                <a:lnTo>
                  <a:pt x="1195" y="1450"/>
                </a:lnTo>
                <a:lnTo>
                  <a:pt x="1220" y="1449"/>
                </a:lnTo>
                <a:lnTo>
                  <a:pt x="1244" y="1446"/>
                </a:lnTo>
                <a:lnTo>
                  <a:pt x="1268" y="1440"/>
                </a:lnTo>
                <a:lnTo>
                  <a:pt x="1281" y="1436"/>
                </a:lnTo>
                <a:lnTo>
                  <a:pt x="1292" y="1431"/>
                </a:lnTo>
                <a:lnTo>
                  <a:pt x="1303" y="1426"/>
                </a:lnTo>
                <a:lnTo>
                  <a:pt x="1315" y="1421"/>
                </a:lnTo>
                <a:lnTo>
                  <a:pt x="1326" y="1414"/>
                </a:lnTo>
                <a:lnTo>
                  <a:pt x="1336" y="1408"/>
                </a:lnTo>
                <a:lnTo>
                  <a:pt x="1348" y="1400"/>
                </a:lnTo>
                <a:lnTo>
                  <a:pt x="1358" y="1392"/>
                </a:lnTo>
                <a:lnTo>
                  <a:pt x="1368" y="1384"/>
                </a:lnTo>
                <a:lnTo>
                  <a:pt x="1377" y="1375"/>
                </a:lnTo>
                <a:lnTo>
                  <a:pt x="1386" y="1365"/>
                </a:lnTo>
                <a:lnTo>
                  <a:pt x="1394" y="1355"/>
                </a:lnTo>
                <a:lnTo>
                  <a:pt x="1402" y="1345"/>
                </a:lnTo>
                <a:lnTo>
                  <a:pt x="1410" y="1335"/>
                </a:lnTo>
                <a:lnTo>
                  <a:pt x="1416" y="1325"/>
                </a:lnTo>
                <a:lnTo>
                  <a:pt x="1422" y="1314"/>
                </a:lnTo>
                <a:lnTo>
                  <a:pt x="1433" y="1291"/>
                </a:lnTo>
                <a:lnTo>
                  <a:pt x="1441" y="1268"/>
                </a:lnTo>
                <a:lnTo>
                  <a:pt x="1446" y="1245"/>
                </a:lnTo>
                <a:lnTo>
                  <a:pt x="1450" y="1220"/>
                </a:lnTo>
                <a:lnTo>
                  <a:pt x="1451" y="1196"/>
                </a:lnTo>
                <a:lnTo>
                  <a:pt x="1450" y="1171"/>
                </a:lnTo>
                <a:lnTo>
                  <a:pt x="1447" y="1147"/>
                </a:lnTo>
                <a:lnTo>
                  <a:pt x="1441" y="1123"/>
                </a:lnTo>
                <a:lnTo>
                  <a:pt x="1437" y="1110"/>
                </a:lnTo>
                <a:lnTo>
                  <a:pt x="1433" y="1099"/>
                </a:lnTo>
                <a:lnTo>
                  <a:pt x="1428" y="1087"/>
                </a:lnTo>
                <a:lnTo>
                  <a:pt x="1422" y="1076"/>
                </a:lnTo>
                <a:lnTo>
                  <a:pt x="1416" y="1065"/>
                </a:lnTo>
                <a:lnTo>
                  <a:pt x="1409" y="1054"/>
                </a:lnTo>
                <a:lnTo>
                  <a:pt x="1401" y="1043"/>
                </a:lnTo>
                <a:lnTo>
                  <a:pt x="1393" y="1033"/>
                </a:lnTo>
                <a:lnTo>
                  <a:pt x="1385" y="1023"/>
                </a:lnTo>
                <a:lnTo>
                  <a:pt x="1376" y="1014"/>
                </a:lnTo>
                <a:lnTo>
                  <a:pt x="1367" y="1005"/>
                </a:lnTo>
                <a:lnTo>
                  <a:pt x="1357" y="997"/>
                </a:lnTo>
                <a:lnTo>
                  <a:pt x="1347" y="988"/>
                </a:lnTo>
                <a:lnTo>
                  <a:pt x="1336" y="981"/>
                </a:lnTo>
                <a:lnTo>
                  <a:pt x="1326" y="974"/>
                </a:lnTo>
                <a:lnTo>
                  <a:pt x="1315" y="968"/>
                </a:lnTo>
                <a:lnTo>
                  <a:pt x="1293" y="958"/>
                </a:lnTo>
                <a:lnTo>
                  <a:pt x="1269" y="950"/>
                </a:lnTo>
                <a:lnTo>
                  <a:pt x="1245" y="944"/>
                </a:lnTo>
                <a:lnTo>
                  <a:pt x="1222" y="941"/>
                </a:lnTo>
                <a:lnTo>
                  <a:pt x="1196" y="940"/>
                </a:lnTo>
                <a:lnTo>
                  <a:pt x="1172" y="941"/>
                </a:lnTo>
                <a:lnTo>
                  <a:pt x="1147" y="944"/>
                </a:lnTo>
                <a:lnTo>
                  <a:pt x="1124" y="950"/>
                </a:lnTo>
                <a:lnTo>
                  <a:pt x="1112" y="954"/>
                </a:lnTo>
                <a:lnTo>
                  <a:pt x="1100" y="958"/>
                </a:lnTo>
                <a:lnTo>
                  <a:pt x="1088" y="963"/>
                </a:lnTo>
                <a:lnTo>
                  <a:pt x="1077" y="968"/>
                </a:lnTo>
                <a:lnTo>
                  <a:pt x="1066" y="974"/>
                </a:lnTo>
                <a:lnTo>
                  <a:pt x="1055" y="981"/>
                </a:lnTo>
                <a:lnTo>
                  <a:pt x="1045" y="989"/>
                </a:lnTo>
                <a:lnTo>
                  <a:pt x="1034" y="997"/>
                </a:lnTo>
                <a:close/>
                <a:moveTo>
                  <a:pt x="1752" y="1586"/>
                </a:moveTo>
                <a:lnTo>
                  <a:pt x="1507" y="1386"/>
                </a:lnTo>
                <a:lnTo>
                  <a:pt x="1497" y="1404"/>
                </a:lnTo>
                <a:lnTo>
                  <a:pt x="1486" y="1421"/>
                </a:lnTo>
                <a:lnTo>
                  <a:pt x="1474" y="1437"/>
                </a:lnTo>
                <a:lnTo>
                  <a:pt x="1460" y="1450"/>
                </a:lnTo>
                <a:lnTo>
                  <a:pt x="1447" y="1462"/>
                </a:lnTo>
                <a:lnTo>
                  <a:pt x="1434" y="1472"/>
                </a:lnTo>
                <a:lnTo>
                  <a:pt x="1421" y="1481"/>
                </a:lnTo>
                <a:lnTo>
                  <a:pt x="1409" y="1489"/>
                </a:lnTo>
                <a:lnTo>
                  <a:pt x="1396" y="1496"/>
                </a:lnTo>
                <a:lnTo>
                  <a:pt x="1385" y="1502"/>
                </a:lnTo>
                <a:lnTo>
                  <a:pt x="1366" y="1510"/>
                </a:lnTo>
                <a:lnTo>
                  <a:pt x="1353" y="1515"/>
                </a:lnTo>
                <a:lnTo>
                  <a:pt x="1349" y="1516"/>
                </a:lnTo>
                <a:lnTo>
                  <a:pt x="1496" y="1796"/>
                </a:lnTo>
                <a:lnTo>
                  <a:pt x="1511" y="1790"/>
                </a:lnTo>
                <a:lnTo>
                  <a:pt x="1525" y="1785"/>
                </a:lnTo>
                <a:lnTo>
                  <a:pt x="1553" y="1772"/>
                </a:lnTo>
                <a:lnTo>
                  <a:pt x="1579" y="1757"/>
                </a:lnTo>
                <a:lnTo>
                  <a:pt x="1604" y="1740"/>
                </a:lnTo>
                <a:lnTo>
                  <a:pt x="1626" y="1723"/>
                </a:lnTo>
                <a:lnTo>
                  <a:pt x="1647" y="1706"/>
                </a:lnTo>
                <a:lnTo>
                  <a:pt x="1667" y="1688"/>
                </a:lnTo>
                <a:lnTo>
                  <a:pt x="1684" y="1671"/>
                </a:lnTo>
                <a:lnTo>
                  <a:pt x="1699" y="1654"/>
                </a:lnTo>
                <a:lnTo>
                  <a:pt x="1713" y="1639"/>
                </a:lnTo>
                <a:lnTo>
                  <a:pt x="1735" y="1611"/>
                </a:lnTo>
                <a:lnTo>
                  <a:pt x="1748" y="1593"/>
                </a:lnTo>
                <a:lnTo>
                  <a:pt x="1752" y="1586"/>
                </a:lnTo>
                <a:close/>
                <a:moveTo>
                  <a:pt x="1601" y="656"/>
                </a:moveTo>
                <a:lnTo>
                  <a:pt x="1400" y="902"/>
                </a:lnTo>
                <a:lnTo>
                  <a:pt x="1419" y="912"/>
                </a:lnTo>
                <a:lnTo>
                  <a:pt x="1436" y="923"/>
                </a:lnTo>
                <a:lnTo>
                  <a:pt x="1450" y="936"/>
                </a:lnTo>
                <a:lnTo>
                  <a:pt x="1464" y="948"/>
                </a:lnTo>
                <a:lnTo>
                  <a:pt x="1477" y="961"/>
                </a:lnTo>
                <a:lnTo>
                  <a:pt x="1487" y="974"/>
                </a:lnTo>
                <a:lnTo>
                  <a:pt x="1496" y="987"/>
                </a:lnTo>
                <a:lnTo>
                  <a:pt x="1504" y="1001"/>
                </a:lnTo>
                <a:lnTo>
                  <a:pt x="1511" y="1013"/>
                </a:lnTo>
                <a:lnTo>
                  <a:pt x="1516" y="1024"/>
                </a:lnTo>
                <a:lnTo>
                  <a:pt x="1524" y="1043"/>
                </a:lnTo>
                <a:lnTo>
                  <a:pt x="1528" y="1056"/>
                </a:lnTo>
                <a:lnTo>
                  <a:pt x="1530" y="1061"/>
                </a:lnTo>
                <a:lnTo>
                  <a:pt x="1810" y="912"/>
                </a:lnTo>
                <a:lnTo>
                  <a:pt x="1805" y="898"/>
                </a:lnTo>
                <a:lnTo>
                  <a:pt x="1799" y="884"/>
                </a:lnTo>
                <a:lnTo>
                  <a:pt x="1785" y="855"/>
                </a:lnTo>
                <a:lnTo>
                  <a:pt x="1771" y="830"/>
                </a:lnTo>
                <a:lnTo>
                  <a:pt x="1755" y="806"/>
                </a:lnTo>
                <a:lnTo>
                  <a:pt x="1738" y="783"/>
                </a:lnTo>
                <a:lnTo>
                  <a:pt x="1720" y="762"/>
                </a:lnTo>
                <a:lnTo>
                  <a:pt x="1703" y="743"/>
                </a:lnTo>
                <a:lnTo>
                  <a:pt x="1685" y="725"/>
                </a:lnTo>
                <a:lnTo>
                  <a:pt x="1669" y="709"/>
                </a:lnTo>
                <a:lnTo>
                  <a:pt x="1652" y="696"/>
                </a:lnTo>
                <a:lnTo>
                  <a:pt x="1626" y="675"/>
                </a:lnTo>
                <a:lnTo>
                  <a:pt x="1608" y="661"/>
                </a:lnTo>
                <a:lnTo>
                  <a:pt x="1601" y="656"/>
                </a:lnTo>
                <a:close/>
                <a:moveTo>
                  <a:pt x="794" y="1745"/>
                </a:moveTo>
                <a:lnTo>
                  <a:pt x="994" y="1500"/>
                </a:lnTo>
                <a:lnTo>
                  <a:pt x="976" y="1489"/>
                </a:lnTo>
                <a:lnTo>
                  <a:pt x="959" y="1478"/>
                </a:lnTo>
                <a:lnTo>
                  <a:pt x="944" y="1466"/>
                </a:lnTo>
                <a:lnTo>
                  <a:pt x="930" y="1453"/>
                </a:lnTo>
                <a:lnTo>
                  <a:pt x="919" y="1441"/>
                </a:lnTo>
                <a:lnTo>
                  <a:pt x="908" y="1427"/>
                </a:lnTo>
                <a:lnTo>
                  <a:pt x="898" y="1414"/>
                </a:lnTo>
                <a:lnTo>
                  <a:pt x="890" y="1401"/>
                </a:lnTo>
                <a:lnTo>
                  <a:pt x="884" y="1389"/>
                </a:lnTo>
                <a:lnTo>
                  <a:pt x="878" y="1378"/>
                </a:lnTo>
                <a:lnTo>
                  <a:pt x="870" y="1358"/>
                </a:lnTo>
                <a:lnTo>
                  <a:pt x="866" y="1346"/>
                </a:lnTo>
                <a:lnTo>
                  <a:pt x="865" y="1341"/>
                </a:lnTo>
                <a:lnTo>
                  <a:pt x="585" y="1489"/>
                </a:lnTo>
                <a:lnTo>
                  <a:pt x="590" y="1504"/>
                </a:lnTo>
                <a:lnTo>
                  <a:pt x="596" y="1518"/>
                </a:lnTo>
                <a:lnTo>
                  <a:pt x="609" y="1545"/>
                </a:lnTo>
                <a:lnTo>
                  <a:pt x="623" y="1572"/>
                </a:lnTo>
                <a:lnTo>
                  <a:pt x="639" y="1596"/>
                </a:lnTo>
                <a:lnTo>
                  <a:pt x="657" y="1618"/>
                </a:lnTo>
                <a:lnTo>
                  <a:pt x="674" y="1640"/>
                </a:lnTo>
                <a:lnTo>
                  <a:pt x="692" y="1659"/>
                </a:lnTo>
                <a:lnTo>
                  <a:pt x="710" y="1676"/>
                </a:lnTo>
                <a:lnTo>
                  <a:pt x="726" y="1692"/>
                </a:lnTo>
                <a:lnTo>
                  <a:pt x="742" y="1706"/>
                </a:lnTo>
                <a:lnTo>
                  <a:pt x="768" y="1727"/>
                </a:lnTo>
                <a:lnTo>
                  <a:pt x="787" y="1740"/>
                </a:lnTo>
                <a:lnTo>
                  <a:pt x="794" y="1745"/>
                </a:lnTo>
                <a:close/>
                <a:moveTo>
                  <a:pt x="666" y="782"/>
                </a:moveTo>
                <a:lnTo>
                  <a:pt x="911" y="982"/>
                </a:lnTo>
                <a:lnTo>
                  <a:pt x="921" y="964"/>
                </a:lnTo>
                <a:lnTo>
                  <a:pt x="932" y="947"/>
                </a:lnTo>
                <a:lnTo>
                  <a:pt x="944" y="932"/>
                </a:lnTo>
                <a:lnTo>
                  <a:pt x="957" y="918"/>
                </a:lnTo>
                <a:lnTo>
                  <a:pt x="971" y="906"/>
                </a:lnTo>
                <a:lnTo>
                  <a:pt x="984" y="895"/>
                </a:lnTo>
                <a:lnTo>
                  <a:pt x="997" y="886"/>
                </a:lnTo>
                <a:lnTo>
                  <a:pt x="1009" y="879"/>
                </a:lnTo>
                <a:lnTo>
                  <a:pt x="1021" y="872"/>
                </a:lnTo>
                <a:lnTo>
                  <a:pt x="1033" y="866"/>
                </a:lnTo>
                <a:lnTo>
                  <a:pt x="1052" y="858"/>
                </a:lnTo>
                <a:lnTo>
                  <a:pt x="1065" y="853"/>
                </a:lnTo>
                <a:lnTo>
                  <a:pt x="1069" y="852"/>
                </a:lnTo>
                <a:lnTo>
                  <a:pt x="921" y="572"/>
                </a:lnTo>
                <a:lnTo>
                  <a:pt x="907" y="577"/>
                </a:lnTo>
                <a:lnTo>
                  <a:pt x="892" y="583"/>
                </a:lnTo>
                <a:lnTo>
                  <a:pt x="865" y="596"/>
                </a:lnTo>
                <a:lnTo>
                  <a:pt x="839" y="612"/>
                </a:lnTo>
                <a:lnTo>
                  <a:pt x="814" y="628"/>
                </a:lnTo>
                <a:lnTo>
                  <a:pt x="792" y="644"/>
                </a:lnTo>
                <a:lnTo>
                  <a:pt x="770" y="662"/>
                </a:lnTo>
                <a:lnTo>
                  <a:pt x="751" y="680"/>
                </a:lnTo>
                <a:lnTo>
                  <a:pt x="734" y="697"/>
                </a:lnTo>
                <a:lnTo>
                  <a:pt x="719" y="714"/>
                </a:lnTo>
                <a:lnTo>
                  <a:pt x="704" y="729"/>
                </a:lnTo>
                <a:lnTo>
                  <a:pt x="683" y="757"/>
                </a:lnTo>
                <a:lnTo>
                  <a:pt x="670" y="775"/>
                </a:lnTo>
                <a:lnTo>
                  <a:pt x="666" y="7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</p:spPr>
        <p:txBody>
          <a:bodyPr/>
          <a:lstStyle/>
          <a:p>
            <a:pPr defTabSz="685800"/>
            <a:endParaRPr lang="en-US" sz="675" b="1">
              <a:solidFill>
                <a:srgbClr val="333333"/>
              </a:solidFill>
              <a:latin typeface="Aharoni" panose="02010803020104030203" pitchFamily="2" charset="-79"/>
              <a:ea typeface="ＭＳ Ｐゴシック"/>
              <a:cs typeface="Aharoni" panose="02010803020104030203" pitchFamily="2" charset="-79"/>
            </a:endParaRPr>
          </a:p>
        </p:txBody>
      </p:sp>
      <p:sp>
        <p:nvSpPr>
          <p:cNvPr id="214" name="Freeform 6"/>
          <p:cNvSpPr>
            <a:spLocks noEditPoints="1"/>
          </p:cNvSpPr>
          <p:nvPr/>
        </p:nvSpPr>
        <p:spPr bwMode="auto">
          <a:xfrm>
            <a:off x="6377319" y="3134181"/>
            <a:ext cx="151739" cy="147660"/>
          </a:xfrm>
          <a:custGeom>
            <a:avLst/>
            <a:gdLst>
              <a:gd name="T0" fmla="*/ 773113 w 2364"/>
              <a:gd name="T1" fmla="*/ 73056 h 2361"/>
              <a:gd name="T2" fmla="*/ 804069 w 2364"/>
              <a:gd name="T3" fmla="*/ 12705 h 2361"/>
              <a:gd name="T4" fmla="*/ 931863 w 2364"/>
              <a:gd name="T5" fmla="*/ 12705 h 2361"/>
              <a:gd name="T6" fmla="*/ 1081881 w 2364"/>
              <a:gd name="T7" fmla="*/ 158023 h 2361"/>
              <a:gd name="T8" fmla="*/ 1232694 w 2364"/>
              <a:gd name="T9" fmla="*/ 51616 h 2361"/>
              <a:gd name="T10" fmla="*/ 1353344 w 2364"/>
              <a:gd name="T11" fmla="*/ 92908 h 2361"/>
              <a:gd name="T12" fmla="*/ 1354138 w 2364"/>
              <a:gd name="T13" fmla="*/ 257284 h 2361"/>
              <a:gd name="T14" fmla="*/ 1583531 w 2364"/>
              <a:gd name="T15" fmla="*/ 291430 h 2361"/>
              <a:gd name="T16" fmla="*/ 1693863 w 2364"/>
              <a:gd name="T17" fmla="*/ 362897 h 2361"/>
              <a:gd name="T18" fmla="*/ 1687513 w 2364"/>
              <a:gd name="T19" fmla="*/ 433571 h 2361"/>
              <a:gd name="T20" fmla="*/ 1781175 w 2364"/>
              <a:gd name="T21" fmla="*/ 659091 h 2361"/>
              <a:gd name="T22" fmla="*/ 1846263 w 2364"/>
              <a:gd name="T23" fmla="*/ 680532 h 2361"/>
              <a:gd name="T24" fmla="*/ 1864519 w 2364"/>
              <a:gd name="T25" fmla="*/ 806791 h 2361"/>
              <a:gd name="T26" fmla="*/ 1744663 w 2364"/>
              <a:gd name="T27" fmla="*/ 975138 h 2361"/>
              <a:gd name="T28" fmla="*/ 1870869 w 2364"/>
              <a:gd name="T29" fmla="*/ 1103780 h 2361"/>
              <a:gd name="T30" fmla="*/ 1852613 w 2364"/>
              <a:gd name="T31" fmla="*/ 1230833 h 2361"/>
              <a:gd name="T32" fmla="*/ 1680369 w 2364"/>
              <a:gd name="T33" fmla="*/ 1258626 h 2361"/>
              <a:gd name="T34" fmla="*/ 1671638 w 2364"/>
              <a:gd name="T35" fmla="*/ 1479382 h 2361"/>
              <a:gd name="T36" fmla="*/ 1674019 w 2364"/>
              <a:gd name="T37" fmla="*/ 1550850 h 2361"/>
              <a:gd name="T38" fmla="*/ 1557338 w 2364"/>
              <a:gd name="T39" fmla="*/ 1613583 h 2361"/>
              <a:gd name="T40" fmla="*/ 1363663 w 2364"/>
              <a:gd name="T41" fmla="*/ 1621524 h 2361"/>
              <a:gd name="T42" fmla="*/ 1337469 w 2364"/>
              <a:gd name="T43" fmla="*/ 1781929 h 2361"/>
              <a:gd name="T44" fmla="*/ 1226344 w 2364"/>
              <a:gd name="T45" fmla="*/ 1847044 h 2361"/>
              <a:gd name="T46" fmla="*/ 1115219 w 2364"/>
              <a:gd name="T47" fmla="*/ 1719990 h 2361"/>
              <a:gd name="T48" fmla="*/ 918369 w 2364"/>
              <a:gd name="T49" fmla="*/ 1829574 h 2361"/>
              <a:gd name="T50" fmla="*/ 862806 w 2364"/>
              <a:gd name="T51" fmla="*/ 1874837 h 2361"/>
              <a:gd name="T52" fmla="*/ 742156 w 2364"/>
              <a:gd name="T53" fmla="*/ 1823221 h 2361"/>
              <a:gd name="T54" fmla="*/ 598488 w 2364"/>
              <a:gd name="T55" fmla="*/ 1655669 h 2361"/>
              <a:gd name="T56" fmla="*/ 451644 w 2364"/>
              <a:gd name="T57" fmla="*/ 1734284 h 2361"/>
              <a:gd name="T58" fmla="*/ 354013 w 2364"/>
              <a:gd name="T59" fmla="*/ 1650905 h 2361"/>
              <a:gd name="T60" fmla="*/ 354013 w 2364"/>
              <a:gd name="T61" fmla="*/ 1468265 h 2361"/>
              <a:gd name="T62" fmla="*/ 170656 w 2364"/>
              <a:gd name="T63" fmla="*/ 1434119 h 2361"/>
              <a:gd name="T64" fmla="*/ 90488 w 2364"/>
              <a:gd name="T65" fmla="*/ 1334064 h 2361"/>
              <a:gd name="T66" fmla="*/ 200819 w 2364"/>
              <a:gd name="T67" fmla="*/ 1208599 h 2361"/>
              <a:gd name="T68" fmla="*/ 55563 w 2364"/>
              <a:gd name="T69" fmla="*/ 1019606 h 2361"/>
              <a:gd name="T70" fmla="*/ 794 w 2364"/>
              <a:gd name="T71" fmla="*/ 978314 h 2361"/>
              <a:gd name="T72" fmla="*/ 23813 w 2364"/>
              <a:gd name="T73" fmla="*/ 852848 h 2361"/>
              <a:gd name="T74" fmla="*/ 187325 w 2364"/>
              <a:gd name="T75" fmla="*/ 721030 h 2361"/>
              <a:gd name="T76" fmla="*/ 116681 w 2364"/>
              <a:gd name="T77" fmla="*/ 559037 h 2361"/>
              <a:gd name="T78" fmla="*/ 176213 w 2364"/>
              <a:gd name="T79" fmla="*/ 446276 h 2361"/>
              <a:gd name="T80" fmla="*/ 319088 w 2364"/>
              <a:gd name="T81" fmla="*/ 459776 h 2361"/>
              <a:gd name="T82" fmla="*/ 381794 w 2364"/>
              <a:gd name="T83" fmla="*/ 250137 h 2361"/>
              <a:gd name="T84" fmla="*/ 453231 w 2364"/>
              <a:gd name="T85" fmla="*/ 139759 h 2361"/>
              <a:gd name="T86" fmla="*/ 523875 w 2364"/>
              <a:gd name="T87" fmla="*/ 146112 h 2361"/>
              <a:gd name="T88" fmla="*/ 769938 w 2364"/>
              <a:gd name="T89" fmla="*/ 854437 h 2361"/>
              <a:gd name="T90" fmla="*/ 769938 w 2364"/>
              <a:gd name="T91" fmla="*/ 1043429 h 2361"/>
              <a:gd name="T92" fmla="*/ 846138 w 2364"/>
              <a:gd name="T93" fmla="*/ 1122838 h 2361"/>
              <a:gd name="T94" fmla="*/ 1034256 w 2364"/>
              <a:gd name="T95" fmla="*/ 1132367 h 2361"/>
              <a:gd name="T96" fmla="*/ 1119188 w 2364"/>
              <a:gd name="T97" fmla="*/ 1060105 h 2361"/>
              <a:gd name="T98" fmla="*/ 1137444 w 2364"/>
              <a:gd name="T99" fmla="*/ 872700 h 2361"/>
              <a:gd name="T100" fmla="*/ 1069181 w 2364"/>
              <a:gd name="T101" fmla="*/ 784557 h 2361"/>
              <a:gd name="T102" fmla="*/ 882650 w 2364"/>
              <a:gd name="T103" fmla="*/ 757558 h 2361"/>
              <a:gd name="T104" fmla="*/ 1188244 w 2364"/>
              <a:gd name="T105" fmla="*/ 1114897 h 2361"/>
              <a:gd name="T106" fmla="*/ 1070769 w 2364"/>
              <a:gd name="T107" fmla="*/ 1203834 h 2361"/>
              <a:gd name="T108" fmla="*/ 1348581 w 2364"/>
              <a:gd name="T109" fmla="*/ 1313418 h 2361"/>
              <a:gd name="T110" fmla="*/ 1162050 w 2364"/>
              <a:gd name="T111" fmla="*/ 752794 h 2361"/>
              <a:gd name="T112" fmla="*/ 1432719 w 2364"/>
              <a:gd name="T113" fmla="*/ 713089 h 2361"/>
              <a:gd name="T114" fmla="*/ 1276350 w 2364"/>
              <a:gd name="T115" fmla="*/ 524891 h 2361"/>
              <a:gd name="T116" fmla="*/ 712788 w 2364"/>
              <a:gd name="T117" fmla="*/ 1122838 h 2361"/>
              <a:gd name="T118" fmla="*/ 494506 w 2364"/>
              <a:gd name="T119" fmla="*/ 1248303 h 2361"/>
              <a:gd name="T120" fmla="*/ 528638 w 2364"/>
              <a:gd name="T121" fmla="*/ 620975 h 2361"/>
              <a:gd name="T122" fmla="*/ 819944 w 2364"/>
              <a:gd name="T123" fmla="*/ 687678 h 2361"/>
              <a:gd name="T124" fmla="*/ 611188 w 2364"/>
              <a:gd name="T125" fmla="*/ 525685 h 236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364"/>
              <a:gd name="T190" fmla="*/ 0 h 2361"/>
              <a:gd name="T191" fmla="*/ 2364 w 2364"/>
              <a:gd name="T192" fmla="*/ 2361 h 236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364" h="2361">
                <a:moveTo>
                  <a:pt x="665" y="190"/>
                </a:moveTo>
                <a:lnTo>
                  <a:pt x="764" y="283"/>
                </a:lnTo>
                <a:lnTo>
                  <a:pt x="789" y="272"/>
                </a:lnTo>
                <a:lnTo>
                  <a:pt x="814" y="261"/>
                </a:lnTo>
                <a:lnTo>
                  <a:pt x="840" y="251"/>
                </a:lnTo>
                <a:lnTo>
                  <a:pt x="866" y="242"/>
                </a:lnTo>
                <a:lnTo>
                  <a:pt x="891" y="233"/>
                </a:lnTo>
                <a:lnTo>
                  <a:pt x="918" y="225"/>
                </a:lnTo>
                <a:lnTo>
                  <a:pt x="944" y="217"/>
                </a:lnTo>
                <a:lnTo>
                  <a:pt x="971" y="211"/>
                </a:lnTo>
                <a:lnTo>
                  <a:pt x="974" y="92"/>
                </a:lnTo>
                <a:lnTo>
                  <a:pt x="974" y="85"/>
                </a:lnTo>
                <a:lnTo>
                  <a:pt x="974" y="78"/>
                </a:lnTo>
                <a:lnTo>
                  <a:pt x="976" y="64"/>
                </a:lnTo>
                <a:lnTo>
                  <a:pt x="980" y="51"/>
                </a:lnTo>
                <a:lnTo>
                  <a:pt x="986" y="40"/>
                </a:lnTo>
                <a:lnTo>
                  <a:pt x="989" y="34"/>
                </a:lnTo>
                <a:lnTo>
                  <a:pt x="993" y="29"/>
                </a:lnTo>
                <a:lnTo>
                  <a:pt x="998" y="25"/>
                </a:lnTo>
                <a:lnTo>
                  <a:pt x="1003" y="21"/>
                </a:lnTo>
                <a:lnTo>
                  <a:pt x="1008" y="18"/>
                </a:lnTo>
                <a:lnTo>
                  <a:pt x="1013" y="16"/>
                </a:lnTo>
                <a:lnTo>
                  <a:pt x="1019" y="14"/>
                </a:lnTo>
                <a:lnTo>
                  <a:pt x="1025" y="13"/>
                </a:lnTo>
                <a:lnTo>
                  <a:pt x="1129" y="0"/>
                </a:lnTo>
                <a:lnTo>
                  <a:pt x="1135" y="0"/>
                </a:lnTo>
                <a:lnTo>
                  <a:pt x="1141" y="0"/>
                </a:lnTo>
                <a:lnTo>
                  <a:pt x="1147" y="1"/>
                </a:lnTo>
                <a:lnTo>
                  <a:pt x="1152" y="3"/>
                </a:lnTo>
                <a:lnTo>
                  <a:pt x="1159" y="5"/>
                </a:lnTo>
                <a:lnTo>
                  <a:pt x="1164" y="8"/>
                </a:lnTo>
                <a:lnTo>
                  <a:pt x="1169" y="12"/>
                </a:lnTo>
                <a:lnTo>
                  <a:pt x="1174" y="16"/>
                </a:lnTo>
                <a:lnTo>
                  <a:pt x="1183" y="26"/>
                </a:lnTo>
                <a:lnTo>
                  <a:pt x="1190" y="38"/>
                </a:lnTo>
                <a:lnTo>
                  <a:pt x="1195" y="51"/>
                </a:lnTo>
                <a:lnTo>
                  <a:pt x="1196" y="58"/>
                </a:lnTo>
                <a:lnTo>
                  <a:pt x="1198" y="65"/>
                </a:lnTo>
                <a:lnTo>
                  <a:pt x="1223" y="186"/>
                </a:lnTo>
                <a:lnTo>
                  <a:pt x="1251" y="187"/>
                </a:lnTo>
                <a:lnTo>
                  <a:pt x="1279" y="189"/>
                </a:lnTo>
                <a:lnTo>
                  <a:pt x="1307" y="191"/>
                </a:lnTo>
                <a:lnTo>
                  <a:pt x="1334" y="195"/>
                </a:lnTo>
                <a:lnTo>
                  <a:pt x="1363" y="199"/>
                </a:lnTo>
                <a:lnTo>
                  <a:pt x="1390" y="204"/>
                </a:lnTo>
                <a:lnTo>
                  <a:pt x="1418" y="210"/>
                </a:lnTo>
                <a:lnTo>
                  <a:pt x="1445" y="216"/>
                </a:lnTo>
                <a:lnTo>
                  <a:pt x="1506" y="112"/>
                </a:lnTo>
                <a:lnTo>
                  <a:pt x="1508" y="105"/>
                </a:lnTo>
                <a:lnTo>
                  <a:pt x="1512" y="98"/>
                </a:lnTo>
                <a:lnTo>
                  <a:pt x="1520" y="87"/>
                </a:lnTo>
                <a:lnTo>
                  <a:pt x="1530" y="77"/>
                </a:lnTo>
                <a:lnTo>
                  <a:pt x="1541" y="70"/>
                </a:lnTo>
                <a:lnTo>
                  <a:pt x="1547" y="67"/>
                </a:lnTo>
                <a:lnTo>
                  <a:pt x="1553" y="65"/>
                </a:lnTo>
                <a:lnTo>
                  <a:pt x="1559" y="63"/>
                </a:lnTo>
                <a:lnTo>
                  <a:pt x="1564" y="62"/>
                </a:lnTo>
                <a:lnTo>
                  <a:pt x="1570" y="62"/>
                </a:lnTo>
                <a:lnTo>
                  <a:pt x="1576" y="63"/>
                </a:lnTo>
                <a:lnTo>
                  <a:pt x="1582" y="64"/>
                </a:lnTo>
                <a:lnTo>
                  <a:pt x="1588" y="66"/>
                </a:lnTo>
                <a:lnTo>
                  <a:pt x="1686" y="104"/>
                </a:lnTo>
                <a:lnTo>
                  <a:pt x="1691" y="106"/>
                </a:lnTo>
                <a:lnTo>
                  <a:pt x="1696" y="109"/>
                </a:lnTo>
                <a:lnTo>
                  <a:pt x="1701" y="113"/>
                </a:lnTo>
                <a:lnTo>
                  <a:pt x="1705" y="117"/>
                </a:lnTo>
                <a:lnTo>
                  <a:pt x="1709" y="122"/>
                </a:lnTo>
                <a:lnTo>
                  <a:pt x="1712" y="127"/>
                </a:lnTo>
                <a:lnTo>
                  <a:pt x="1715" y="133"/>
                </a:lnTo>
                <a:lnTo>
                  <a:pt x="1717" y="138"/>
                </a:lnTo>
                <a:lnTo>
                  <a:pt x="1720" y="151"/>
                </a:lnTo>
                <a:lnTo>
                  <a:pt x="1721" y="165"/>
                </a:lnTo>
                <a:lnTo>
                  <a:pt x="1720" y="179"/>
                </a:lnTo>
                <a:lnTo>
                  <a:pt x="1718" y="186"/>
                </a:lnTo>
                <a:lnTo>
                  <a:pt x="1716" y="193"/>
                </a:lnTo>
                <a:lnTo>
                  <a:pt x="1682" y="310"/>
                </a:lnTo>
                <a:lnTo>
                  <a:pt x="1706" y="324"/>
                </a:lnTo>
                <a:lnTo>
                  <a:pt x="1732" y="339"/>
                </a:lnTo>
                <a:lnTo>
                  <a:pt x="1756" y="355"/>
                </a:lnTo>
                <a:lnTo>
                  <a:pt x="1779" y="372"/>
                </a:lnTo>
                <a:lnTo>
                  <a:pt x="1803" y="389"/>
                </a:lnTo>
                <a:lnTo>
                  <a:pt x="1826" y="407"/>
                </a:lnTo>
                <a:lnTo>
                  <a:pt x="1848" y="426"/>
                </a:lnTo>
                <a:lnTo>
                  <a:pt x="1871" y="446"/>
                </a:lnTo>
                <a:lnTo>
                  <a:pt x="1970" y="382"/>
                </a:lnTo>
                <a:lnTo>
                  <a:pt x="1976" y="377"/>
                </a:lnTo>
                <a:lnTo>
                  <a:pt x="1983" y="373"/>
                </a:lnTo>
                <a:lnTo>
                  <a:pt x="1995" y="367"/>
                </a:lnTo>
                <a:lnTo>
                  <a:pt x="2008" y="363"/>
                </a:lnTo>
                <a:lnTo>
                  <a:pt x="2021" y="362"/>
                </a:lnTo>
                <a:lnTo>
                  <a:pt x="2027" y="362"/>
                </a:lnTo>
                <a:lnTo>
                  <a:pt x="2033" y="362"/>
                </a:lnTo>
                <a:lnTo>
                  <a:pt x="2039" y="364"/>
                </a:lnTo>
                <a:lnTo>
                  <a:pt x="2046" y="366"/>
                </a:lnTo>
                <a:lnTo>
                  <a:pt x="2051" y="368"/>
                </a:lnTo>
                <a:lnTo>
                  <a:pt x="2057" y="371"/>
                </a:lnTo>
                <a:lnTo>
                  <a:pt x="2061" y="375"/>
                </a:lnTo>
                <a:lnTo>
                  <a:pt x="2066" y="379"/>
                </a:lnTo>
                <a:lnTo>
                  <a:pt x="2134" y="457"/>
                </a:lnTo>
                <a:lnTo>
                  <a:pt x="2138" y="462"/>
                </a:lnTo>
                <a:lnTo>
                  <a:pt x="2141" y="467"/>
                </a:lnTo>
                <a:lnTo>
                  <a:pt x="2144" y="472"/>
                </a:lnTo>
                <a:lnTo>
                  <a:pt x="2146" y="478"/>
                </a:lnTo>
                <a:lnTo>
                  <a:pt x="2147" y="485"/>
                </a:lnTo>
                <a:lnTo>
                  <a:pt x="2147" y="491"/>
                </a:lnTo>
                <a:lnTo>
                  <a:pt x="2147" y="497"/>
                </a:lnTo>
                <a:lnTo>
                  <a:pt x="2147" y="504"/>
                </a:lnTo>
                <a:lnTo>
                  <a:pt x="2144" y="516"/>
                </a:lnTo>
                <a:lnTo>
                  <a:pt x="2138" y="528"/>
                </a:lnTo>
                <a:lnTo>
                  <a:pt x="2130" y="540"/>
                </a:lnTo>
                <a:lnTo>
                  <a:pt x="2126" y="546"/>
                </a:lnTo>
                <a:lnTo>
                  <a:pt x="2120" y="551"/>
                </a:lnTo>
                <a:lnTo>
                  <a:pt x="2035" y="639"/>
                </a:lnTo>
                <a:lnTo>
                  <a:pt x="2052" y="663"/>
                </a:lnTo>
                <a:lnTo>
                  <a:pt x="2066" y="688"/>
                </a:lnTo>
                <a:lnTo>
                  <a:pt x="2080" y="713"/>
                </a:lnTo>
                <a:lnTo>
                  <a:pt x="2093" y="739"/>
                </a:lnTo>
                <a:lnTo>
                  <a:pt x="2105" y="764"/>
                </a:lnTo>
                <a:lnTo>
                  <a:pt x="2118" y="790"/>
                </a:lnTo>
                <a:lnTo>
                  <a:pt x="2128" y="816"/>
                </a:lnTo>
                <a:lnTo>
                  <a:pt x="2138" y="842"/>
                </a:lnTo>
                <a:lnTo>
                  <a:pt x="2244" y="830"/>
                </a:lnTo>
                <a:lnTo>
                  <a:pt x="2252" y="828"/>
                </a:lnTo>
                <a:lnTo>
                  <a:pt x="2259" y="827"/>
                </a:lnTo>
                <a:lnTo>
                  <a:pt x="2273" y="827"/>
                </a:lnTo>
                <a:lnTo>
                  <a:pt x="2286" y="829"/>
                </a:lnTo>
                <a:lnTo>
                  <a:pt x="2298" y="833"/>
                </a:lnTo>
                <a:lnTo>
                  <a:pt x="2305" y="836"/>
                </a:lnTo>
                <a:lnTo>
                  <a:pt x="2310" y="840"/>
                </a:lnTo>
                <a:lnTo>
                  <a:pt x="2315" y="843"/>
                </a:lnTo>
                <a:lnTo>
                  <a:pt x="2319" y="848"/>
                </a:lnTo>
                <a:lnTo>
                  <a:pt x="2323" y="852"/>
                </a:lnTo>
                <a:lnTo>
                  <a:pt x="2326" y="857"/>
                </a:lnTo>
                <a:lnTo>
                  <a:pt x="2329" y="864"/>
                </a:lnTo>
                <a:lnTo>
                  <a:pt x="2331" y="870"/>
                </a:lnTo>
                <a:lnTo>
                  <a:pt x="2358" y="969"/>
                </a:lnTo>
                <a:lnTo>
                  <a:pt x="2359" y="975"/>
                </a:lnTo>
                <a:lnTo>
                  <a:pt x="2360" y="981"/>
                </a:lnTo>
                <a:lnTo>
                  <a:pt x="2360" y="987"/>
                </a:lnTo>
                <a:lnTo>
                  <a:pt x="2359" y="994"/>
                </a:lnTo>
                <a:lnTo>
                  <a:pt x="2357" y="1000"/>
                </a:lnTo>
                <a:lnTo>
                  <a:pt x="2355" y="1006"/>
                </a:lnTo>
                <a:lnTo>
                  <a:pt x="2353" y="1011"/>
                </a:lnTo>
                <a:lnTo>
                  <a:pt x="2349" y="1016"/>
                </a:lnTo>
                <a:lnTo>
                  <a:pt x="2341" y="1026"/>
                </a:lnTo>
                <a:lnTo>
                  <a:pt x="2331" y="1035"/>
                </a:lnTo>
                <a:lnTo>
                  <a:pt x="2319" y="1042"/>
                </a:lnTo>
                <a:lnTo>
                  <a:pt x="2312" y="1045"/>
                </a:lnTo>
                <a:lnTo>
                  <a:pt x="2305" y="1047"/>
                </a:lnTo>
                <a:lnTo>
                  <a:pt x="2194" y="1088"/>
                </a:lnTo>
                <a:lnTo>
                  <a:pt x="2197" y="1116"/>
                </a:lnTo>
                <a:lnTo>
                  <a:pt x="2198" y="1145"/>
                </a:lnTo>
                <a:lnTo>
                  <a:pt x="2199" y="1172"/>
                </a:lnTo>
                <a:lnTo>
                  <a:pt x="2199" y="1201"/>
                </a:lnTo>
                <a:lnTo>
                  <a:pt x="2198" y="1228"/>
                </a:lnTo>
                <a:lnTo>
                  <a:pt x="2197" y="1257"/>
                </a:lnTo>
                <a:lnTo>
                  <a:pt x="2194" y="1285"/>
                </a:lnTo>
                <a:lnTo>
                  <a:pt x="2191" y="1313"/>
                </a:lnTo>
                <a:lnTo>
                  <a:pt x="2303" y="1352"/>
                </a:lnTo>
                <a:lnTo>
                  <a:pt x="2310" y="1354"/>
                </a:lnTo>
                <a:lnTo>
                  <a:pt x="2317" y="1356"/>
                </a:lnTo>
                <a:lnTo>
                  <a:pt x="2330" y="1362"/>
                </a:lnTo>
                <a:lnTo>
                  <a:pt x="2341" y="1370"/>
                </a:lnTo>
                <a:lnTo>
                  <a:pt x="2350" y="1380"/>
                </a:lnTo>
                <a:lnTo>
                  <a:pt x="2354" y="1385"/>
                </a:lnTo>
                <a:lnTo>
                  <a:pt x="2357" y="1390"/>
                </a:lnTo>
                <a:lnTo>
                  <a:pt x="2359" y="1396"/>
                </a:lnTo>
                <a:lnTo>
                  <a:pt x="2361" y="1401"/>
                </a:lnTo>
                <a:lnTo>
                  <a:pt x="2364" y="1407"/>
                </a:lnTo>
                <a:lnTo>
                  <a:pt x="2364" y="1413"/>
                </a:lnTo>
                <a:lnTo>
                  <a:pt x="2364" y="1419"/>
                </a:lnTo>
                <a:lnTo>
                  <a:pt x="2364" y="1425"/>
                </a:lnTo>
                <a:lnTo>
                  <a:pt x="2344" y="1528"/>
                </a:lnTo>
                <a:lnTo>
                  <a:pt x="2342" y="1534"/>
                </a:lnTo>
                <a:lnTo>
                  <a:pt x="2340" y="1539"/>
                </a:lnTo>
                <a:lnTo>
                  <a:pt x="2337" y="1545"/>
                </a:lnTo>
                <a:lnTo>
                  <a:pt x="2334" y="1550"/>
                </a:lnTo>
                <a:lnTo>
                  <a:pt x="2330" y="1554"/>
                </a:lnTo>
                <a:lnTo>
                  <a:pt x="2326" y="1558"/>
                </a:lnTo>
                <a:lnTo>
                  <a:pt x="2321" y="1563"/>
                </a:lnTo>
                <a:lnTo>
                  <a:pt x="2315" y="1566"/>
                </a:lnTo>
                <a:lnTo>
                  <a:pt x="2304" y="1572"/>
                </a:lnTo>
                <a:lnTo>
                  <a:pt x="2290" y="1575"/>
                </a:lnTo>
                <a:lnTo>
                  <a:pt x="2276" y="1576"/>
                </a:lnTo>
                <a:lnTo>
                  <a:pt x="2269" y="1575"/>
                </a:lnTo>
                <a:lnTo>
                  <a:pt x="2261" y="1574"/>
                </a:lnTo>
                <a:lnTo>
                  <a:pt x="2127" y="1560"/>
                </a:lnTo>
                <a:lnTo>
                  <a:pt x="2117" y="1585"/>
                </a:lnTo>
                <a:lnTo>
                  <a:pt x="2105" y="1609"/>
                </a:lnTo>
                <a:lnTo>
                  <a:pt x="2093" y="1634"/>
                </a:lnTo>
                <a:lnTo>
                  <a:pt x="2081" y="1658"/>
                </a:lnTo>
                <a:lnTo>
                  <a:pt x="2068" y="1682"/>
                </a:lnTo>
                <a:lnTo>
                  <a:pt x="2055" y="1706"/>
                </a:lnTo>
                <a:lnTo>
                  <a:pt x="2039" y="1729"/>
                </a:lnTo>
                <a:lnTo>
                  <a:pt x="2024" y="1751"/>
                </a:lnTo>
                <a:lnTo>
                  <a:pt x="2030" y="1757"/>
                </a:lnTo>
                <a:lnTo>
                  <a:pt x="2101" y="1858"/>
                </a:lnTo>
                <a:lnTo>
                  <a:pt x="2106" y="1863"/>
                </a:lnTo>
                <a:lnTo>
                  <a:pt x="2111" y="1869"/>
                </a:lnTo>
                <a:lnTo>
                  <a:pt x="2118" y="1882"/>
                </a:lnTo>
                <a:lnTo>
                  <a:pt x="2122" y="1895"/>
                </a:lnTo>
                <a:lnTo>
                  <a:pt x="2125" y="1908"/>
                </a:lnTo>
                <a:lnTo>
                  <a:pt x="2125" y="1914"/>
                </a:lnTo>
                <a:lnTo>
                  <a:pt x="2124" y="1920"/>
                </a:lnTo>
                <a:lnTo>
                  <a:pt x="2123" y="1926"/>
                </a:lnTo>
                <a:lnTo>
                  <a:pt x="2122" y="1932"/>
                </a:lnTo>
                <a:lnTo>
                  <a:pt x="2119" y="1937"/>
                </a:lnTo>
                <a:lnTo>
                  <a:pt x="2116" y="1944"/>
                </a:lnTo>
                <a:lnTo>
                  <a:pt x="2113" y="1949"/>
                </a:lnTo>
                <a:lnTo>
                  <a:pt x="2109" y="1953"/>
                </a:lnTo>
                <a:lnTo>
                  <a:pt x="2033" y="2025"/>
                </a:lnTo>
                <a:lnTo>
                  <a:pt x="2028" y="2029"/>
                </a:lnTo>
                <a:lnTo>
                  <a:pt x="2023" y="2032"/>
                </a:lnTo>
                <a:lnTo>
                  <a:pt x="2018" y="2035"/>
                </a:lnTo>
                <a:lnTo>
                  <a:pt x="2012" y="2037"/>
                </a:lnTo>
                <a:lnTo>
                  <a:pt x="2006" y="2039"/>
                </a:lnTo>
                <a:lnTo>
                  <a:pt x="2000" y="2039"/>
                </a:lnTo>
                <a:lnTo>
                  <a:pt x="1994" y="2040"/>
                </a:lnTo>
                <a:lnTo>
                  <a:pt x="1988" y="2039"/>
                </a:lnTo>
                <a:lnTo>
                  <a:pt x="1974" y="2037"/>
                </a:lnTo>
                <a:lnTo>
                  <a:pt x="1962" y="2032"/>
                </a:lnTo>
                <a:lnTo>
                  <a:pt x="1950" y="2024"/>
                </a:lnTo>
                <a:lnTo>
                  <a:pt x="1944" y="2020"/>
                </a:lnTo>
                <a:lnTo>
                  <a:pt x="1939" y="2015"/>
                </a:lnTo>
                <a:lnTo>
                  <a:pt x="1856" y="1941"/>
                </a:lnTo>
                <a:lnTo>
                  <a:pt x="1832" y="1961"/>
                </a:lnTo>
                <a:lnTo>
                  <a:pt x="1810" y="1979"/>
                </a:lnTo>
                <a:lnTo>
                  <a:pt x="1787" y="1995"/>
                </a:lnTo>
                <a:lnTo>
                  <a:pt x="1765" y="2012"/>
                </a:lnTo>
                <a:lnTo>
                  <a:pt x="1742" y="2028"/>
                </a:lnTo>
                <a:lnTo>
                  <a:pt x="1718" y="2042"/>
                </a:lnTo>
                <a:lnTo>
                  <a:pt x="1695" y="2056"/>
                </a:lnTo>
                <a:lnTo>
                  <a:pt x="1671" y="2069"/>
                </a:lnTo>
                <a:lnTo>
                  <a:pt x="1646" y="2082"/>
                </a:lnTo>
                <a:lnTo>
                  <a:pt x="1680" y="2178"/>
                </a:lnTo>
                <a:lnTo>
                  <a:pt x="1683" y="2185"/>
                </a:lnTo>
                <a:lnTo>
                  <a:pt x="1686" y="2191"/>
                </a:lnTo>
                <a:lnTo>
                  <a:pt x="1689" y="2206"/>
                </a:lnTo>
                <a:lnTo>
                  <a:pt x="1690" y="2219"/>
                </a:lnTo>
                <a:lnTo>
                  <a:pt x="1688" y="2232"/>
                </a:lnTo>
                <a:lnTo>
                  <a:pt x="1687" y="2238"/>
                </a:lnTo>
                <a:lnTo>
                  <a:pt x="1685" y="2244"/>
                </a:lnTo>
                <a:lnTo>
                  <a:pt x="1682" y="2249"/>
                </a:lnTo>
                <a:lnTo>
                  <a:pt x="1679" y="2255"/>
                </a:lnTo>
                <a:lnTo>
                  <a:pt x="1675" y="2259"/>
                </a:lnTo>
                <a:lnTo>
                  <a:pt x="1671" y="2265"/>
                </a:lnTo>
                <a:lnTo>
                  <a:pt x="1666" y="2268"/>
                </a:lnTo>
                <a:lnTo>
                  <a:pt x="1660" y="2272"/>
                </a:lnTo>
                <a:lnTo>
                  <a:pt x="1569" y="2320"/>
                </a:lnTo>
                <a:lnTo>
                  <a:pt x="1563" y="2322"/>
                </a:lnTo>
                <a:lnTo>
                  <a:pt x="1557" y="2324"/>
                </a:lnTo>
                <a:lnTo>
                  <a:pt x="1551" y="2326"/>
                </a:lnTo>
                <a:lnTo>
                  <a:pt x="1545" y="2326"/>
                </a:lnTo>
                <a:lnTo>
                  <a:pt x="1539" y="2326"/>
                </a:lnTo>
                <a:lnTo>
                  <a:pt x="1532" y="2324"/>
                </a:lnTo>
                <a:lnTo>
                  <a:pt x="1526" y="2323"/>
                </a:lnTo>
                <a:lnTo>
                  <a:pt x="1520" y="2321"/>
                </a:lnTo>
                <a:lnTo>
                  <a:pt x="1509" y="2315"/>
                </a:lnTo>
                <a:lnTo>
                  <a:pt x="1498" y="2307"/>
                </a:lnTo>
                <a:lnTo>
                  <a:pt x="1489" y="2297"/>
                </a:lnTo>
                <a:lnTo>
                  <a:pt x="1485" y="2291"/>
                </a:lnTo>
                <a:lnTo>
                  <a:pt x="1481" y="2284"/>
                </a:lnTo>
                <a:lnTo>
                  <a:pt x="1406" y="2168"/>
                </a:lnTo>
                <a:lnTo>
                  <a:pt x="1405" y="2166"/>
                </a:lnTo>
                <a:lnTo>
                  <a:pt x="1379" y="2172"/>
                </a:lnTo>
                <a:lnTo>
                  <a:pt x="1352" y="2176"/>
                </a:lnTo>
                <a:lnTo>
                  <a:pt x="1325" y="2180"/>
                </a:lnTo>
                <a:lnTo>
                  <a:pt x="1298" y="2183"/>
                </a:lnTo>
                <a:lnTo>
                  <a:pt x="1270" y="2185"/>
                </a:lnTo>
                <a:lnTo>
                  <a:pt x="1244" y="2187"/>
                </a:lnTo>
                <a:lnTo>
                  <a:pt x="1216" y="2188"/>
                </a:lnTo>
                <a:lnTo>
                  <a:pt x="1189" y="2188"/>
                </a:lnTo>
                <a:lnTo>
                  <a:pt x="1158" y="2296"/>
                </a:lnTo>
                <a:lnTo>
                  <a:pt x="1157" y="2304"/>
                </a:lnTo>
                <a:lnTo>
                  <a:pt x="1155" y="2311"/>
                </a:lnTo>
                <a:lnTo>
                  <a:pt x="1149" y="2323"/>
                </a:lnTo>
                <a:lnTo>
                  <a:pt x="1142" y="2336"/>
                </a:lnTo>
                <a:lnTo>
                  <a:pt x="1133" y="2345"/>
                </a:lnTo>
                <a:lnTo>
                  <a:pt x="1128" y="2349"/>
                </a:lnTo>
                <a:lnTo>
                  <a:pt x="1123" y="2353"/>
                </a:lnTo>
                <a:lnTo>
                  <a:pt x="1118" y="2356"/>
                </a:lnTo>
                <a:lnTo>
                  <a:pt x="1112" y="2358"/>
                </a:lnTo>
                <a:lnTo>
                  <a:pt x="1107" y="2360"/>
                </a:lnTo>
                <a:lnTo>
                  <a:pt x="1101" y="2361"/>
                </a:lnTo>
                <a:lnTo>
                  <a:pt x="1095" y="2361"/>
                </a:lnTo>
                <a:lnTo>
                  <a:pt x="1087" y="2361"/>
                </a:lnTo>
                <a:lnTo>
                  <a:pt x="985" y="2348"/>
                </a:lnTo>
                <a:lnTo>
                  <a:pt x="979" y="2346"/>
                </a:lnTo>
                <a:lnTo>
                  <a:pt x="973" y="2345"/>
                </a:lnTo>
                <a:lnTo>
                  <a:pt x="968" y="2342"/>
                </a:lnTo>
                <a:lnTo>
                  <a:pt x="963" y="2339"/>
                </a:lnTo>
                <a:lnTo>
                  <a:pt x="957" y="2335"/>
                </a:lnTo>
                <a:lnTo>
                  <a:pt x="952" y="2331"/>
                </a:lnTo>
                <a:lnTo>
                  <a:pt x="948" y="2326"/>
                </a:lnTo>
                <a:lnTo>
                  <a:pt x="945" y="2320"/>
                </a:lnTo>
                <a:lnTo>
                  <a:pt x="939" y="2309"/>
                </a:lnTo>
                <a:lnTo>
                  <a:pt x="935" y="2296"/>
                </a:lnTo>
                <a:lnTo>
                  <a:pt x="933" y="2282"/>
                </a:lnTo>
                <a:lnTo>
                  <a:pt x="933" y="2275"/>
                </a:lnTo>
                <a:lnTo>
                  <a:pt x="934" y="2268"/>
                </a:lnTo>
                <a:lnTo>
                  <a:pt x="939" y="2154"/>
                </a:lnTo>
                <a:lnTo>
                  <a:pt x="913" y="2147"/>
                </a:lnTo>
                <a:lnTo>
                  <a:pt x="885" y="2139"/>
                </a:lnTo>
                <a:lnTo>
                  <a:pt x="859" y="2129"/>
                </a:lnTo>
                <a:lnTo>
                  <a:pt x="832" y="2119"/>
                </a:lnTo>
                <a:lnTo>
                  <a:pt x="806" y="2109"/>
                </a:lnTo>
                <a:lnTo>
                  <a:pt x="781" y="2097"/>
                </a:lnTo>
                <a:lnTo>
                  <a:pt x="754" y="2085"/>
                </a:lnTo>
                <a:lnTo>
                  <a:pt x="729" y="2073"/>
                </a:lnTo>
                <a:lnTo>
                  <a:pt x="639" y="2155"/>
                </a:lnTo>
                <a:lnTo>
                  <a:pt x="635" y="2161"/>
                </a:lnTo>
                <a:lnTo>
                  <a:pt x="629" y="2166"/>
                </a:lnTo>
                <a:lnTo>
                  <a:pt x="618" y="2174"/>
                </a:lnTo>
                <a:lnTo>
                  <a:pt x="606" y="2180"/>
                </a:lnTo>
                <a:lnTo>
                  <a:pt x="594" y="2184"/>
                </a:lnTo>
                <a:lnTo>
                  <a:pt x="588" y="2185"/>
                </a:lnTo>
                <a:lnTo>
                  <a:pt x="582" y="2185"/>
                </a:lnTo>
                <a:lnTo>
                  <a:pt x="575" y="2185"/>
                </a:lnTo>
                <a:lnTo>
                  <a:pt x="569" y="2184"/>
                </a:lnTo>
                <a:lnTo>
                  <a:pt x="563" y="2182"/>
                </a:lnTo>
                <a:lnTo>
                  <a:pt x="557" y="2180"/>
                </a:lnTo>
                <a:lnTo>
                  <a:pt x="552" y="2177"/>
                </a:lnTo>
                <a:lnTo>
                  <a:pt x="547" y="2174"/>
                </a:lnTo>
                <a:lnTo>
                  <a:pt x="466" y="2109"/>
                </a:lnTo>
                <a:lnTo>
                  <a:pt x="461" y="2105"/>
                </a:lnTo>
                <a:lnTo>
                  <a:pt x="457" y="2101"/>
                </a:lnTo>
                <a:lnTo>
                  <a:pt x="454" y="2096"/>
                </a:lnTo>
                <a:lnTo>
                  <a:pt x="450" y="2090"/>
                </a:lnTo>
                <a:lnTo>
                  <a:pt x="448" y="2085"/>
                </a:lnTo>
                <a:lnTo>
                  <a:pt x="446" y="2079"/>
                </a:lnTo>
                <a:lnTo>
                  <a:pt x="445" y="2073"/>
                </a:lnTo>
                <a:lnTo>
                  <a:pt x="445" y="2066"/>
                </a:lnTo>
                <a:lnTo>
                  <a:pt x="446" y="2053"/>
                </a:lnTo>
                <a:lnTo>
                  <a:pt x="449" y="2040"/>
                </a:lnTo>
                <a:lnTo>
                  <a:pt x="455" y="2027"/>
                </a:lnTo>
                <a:lnTo>
                  <a:pt x="459" y="2021"/>
                </a:lnTo>
                <a:lnTo>
                  <a:pt x="463" y="2015"/>
                </a:lnTo>
                <a:lnTo>
                  <a:pt x="523" y="1926"/>
                </a:lnTo>
                <a:lnTo>
                  <a:pt x="496" y="1902"/>
                </a:lnTo>
                <a:lnTo>
                  <a:pt x="471" y="1875"/>
                </a:lnTo>
                <a:lnTo>
                  <a:pt x="446" y="1849"/>
                </a:lnTo>
                <a:lnTo>
                  <a:pt x="423" y="1822"/>
                </a:lnTo>
                <a:lnTo>
                  <a:pt x="395" y="1786"/>
                </a:lnTo>
                <a:lnTo>
                  <a:pt x="369" y="1749"/>
                </a:lnTo>
                <a:lnTo>
                  <a:pt x="274" y="1793"/>
                </a:lnTo>
                <a:lnTo>
                  <a:pt x="268" y="1797"/>
                </a:lnTo>
                <a:lnTo>
                  <a:pt x="260" y="1801"/>
                </a:lnTo>
                <a:lnTo>
                  <a:pt x="247" y="1805"/>
                </a:lnTo>
                <a:lnTo>
                  <a:pt x="234" y="1807"/>
                </a:lnTo>
                <a:lnTo>
                  <a:pt x="221" y="1807"/>
                </a:lnTo>
                <a:lnTo>
                  <a:pt x="215" y="1806"/>
                </a:lnTo>
                <a:lnTo>
                  <a:pt x="209" y="1805"/>
                </a:lnTo>
                <a:lnTo>
                  <a:pt x="203" y="1803"/>
                </a:lnTo>
                <a:lnTo>
                  <a:pt x="197" y="1800"/>
                </a:lnTo>
                <a:lnTo>
                  <a:pt x="192" y="1797"/>
                </a:lnTo>
                <a:lnTo>
                  <a:pt x="187" y="1793"/>
                </a:lnTo>
                <a:lnTo>
                  <a:pt x="183" y="1789"/>
                </a:lnTo>
                <a:lnTo>
                  <a:pt x="179" y="1784"/>
                </a:lnTo>
                <a:lnTo>
                  <a:pt x="121" y="1698"/>
                </a:lnTo>
                <a:lnTo>
                  <a:pt x="118" y="1693"/>
                </a:lnTo>
                <a:lnTo>
                  <a:pt x="116" y="1686"/>
                </a:lnTo>
                <a:lnTo>
                  <a:pt x="114" y="1680"/>
                </a:lnTo>
                <a:lnTo>
                  <a:pt x="113" y="1674"/>
                </a:lnTo>
                <a:lnTo>
                  <a:pt x="112" y="1668"/>
                </a:lnTo>
                <a:lnTo>
                  <a:pt x="113" y="1662"/>
                </a:lnTo>
                <a:lnTo>
                  <a:pt x="113" y="1656"/>
                </a:lnTo>
                <a:lnTo>
                  <a:pt x="115" y="1650"/>
                </a:lnTo>
                <a:lnTo>
                  <a:pt x="120" y="1638"/>
                </a:lnTo>
                <a:lnTo>
                  <a:pt x="127" y="1627"/>
                </a:lnTo>
                <a:lnTo>
                  <a:pt x="137" y="1615"/>
                </a:lnTo>
                <a:lnTo>
                  <a:pt x="142" y="1611"/>
                </a:lnTo>
                <a:lnTo>
                  <a:pt x="148" y="1606"/>
                </a:lnTo>
                <a:lnTo>
                  <a:pt x="253" y="1522"/>
                </a:lnTo>
                <a:lnTo>
                  <a:pt x="245" y="1495"/>
                </a:lnTo>
                <a:lnTo>
                  <a:pt x="237" y="1469"/>
                </a:lnTo>
                <a:lnTo>
                  <a:pt x="229" y="1443"/>
                </a:lnTo>
                <a:lnTo>
                  <a:pt x="223" y="1416"/>
                </a:lnTo>
                <a:lnTo>
                  <a:pt x="217" y="1390"/>
                </a:lnTo>
                <a:lnTo>
                  <a:pt x="212" y="1362"/>
                </a:lnTo>
                <a:lnTo>
                  <a:pt x="208" y="1336"/>
                </a:lnTo>
                <a:lnTo>
                  <a:pt x="204" y="1309"/>
                </a:lnTo>
                <a:lnTo>
                  <a:pt x="197" y="1310"/>
                </a:lnTo>
                <a:lnTo>
                  <a:pt x="191" y="1310"/>
                </a:lnTo>
                <a:lnTo>
                  <a:pt x="70" y="1284"/>
                </a:lnTo>
                <a:lnTo>
                  <a:pt x="62" y="1283"/>
                </a:lnTo>
                <a:lnTo>
                  <a:pt x="55" y="1282"/>
                </a:lnTo>
                <a:lnTo>
                  <a:pt x="42" y="1278"/>
                </a:lnTo>
                <a:lnTo>
                  <a:pt x="30" y="1272"/>
                </a:lnTo>
                <a:lnTo>
                  <a:pt x="20" y="1264"/>
                </a:lnTo>
                <a:lnTo>
                  <a:pt x="16" y="1260"/>
                </a:lnTo>
                <a:lnTo>
                  <a:pt x="12" y="1255"/>
                </a:lnTo>
                <a:lnTo>
                  <a:pt x="7" y="1250"/>
                </a:lnTo>
                <a:lnTo>
                  <a:pt x="5" y="1243"/>
                </a:lnTo>
                <a:lnTo>
                  <a:pt x="2" y="1238"/>
                </a:lnTo>
                <a:lnTo>
                  <a:pt x="1" y="1232"/>
                </a:lnTo>
                <a:lnTo>
                  <a:pt x="0" y="1226"/>
                </a:lnTo>
                <a:lnTo>
                  <a:pt x="0" y="1220"/>
                </a:lnTo>
                <a:lnTo>
                  <a:pt x="5" y="1116"/>
                </a:lnTo>
                <a:lnTo>
                  <a:pt x="6" y="1109"/>
                </a:lnTo>
                <a:lnTo>
                  <a:pt x="7" y="1104"/>
                </a:lnTo>
                <a:lnTo>
                  <a:pt x="11" y="1098"/>
                </a:lnTo>
                <a:lnTo>
                  <a:pt x="13" y="1093"/>
                </a:lnTo>
                <a:lnTo>
                  <a:pt x="16" y="1087"/>
                </a:lnTo>
                <a:lnTo>
                  <a:pt x="20" y="1083"/>
                </a:lnTo>
                <a:lnTo>
                  <a:pt x="25" y="1078"/>
                </a:lnTo>
                <a:lnTo>
                  <a:pt x="30" y="1074"/>
                </a:lnTo>
                <a:lnTo>
                  <a:pt x="40" y="1068"/>
                </a:lnTo>
                <a:lnTo>
                  <a:pt x="53" y="1063"/>
                </a:lnTo>
                <a:lnTo>
                  <a:pt x="67" y="1060"/>
                </a:lnTo>
                <a:lnTo>
                  <a:pt x="75" y="1059"/>
                </a:lnTo>
                <a:lnTo>
                  <a:pt x="82" y="1059"/>
                </a:lnTo>
                <a:lnTo>
                  <a:pt x="205" y="1056"/>
                </a:lnTo>
                <a:lnTo>
                  <a:pt x="210" y="1025"/>
                </a:lnTo>
                <a:lnTo>
                  <a:pt x="215" y="996"/>
                </a:lnTo>
                <a:lnTo>
                  <a:pt x="221" y="966"/>
                </a:lnTo>
                <a:lnTo>
                  <a:pt x="228" y="938"/>
                </a:lnTo>
                <a:lnTo>
                  <a:pt x="236" y="908"/>
                </a:lnTo>
                <a:lnTo>
                  <a:pt x="244" y="880"/>
                </a:lnTo>
                <a:lnTo>
                  <a:pt x="254" y="851"/>
                </a:lnTo>
                <a:lnTo>
                  <a:pt x="265" y="823"/>
                </a:lnTo>
                <a:lnTo>
                  <a:pt x="185" y="758"/>
                </a:lnTo>
                <a:lnTo>
                  <a:pt x="179" y="754"/>
                </a:lnTo>
                <a:lnTo>
                  <a:pt x="173" y="750"/>
                </a:lnTo>
                <a:lnTo>
                  <a:pt x="163" y="740"/>
                </a:lnTo>
                <a:lnTo>
                  <a:pt x="155" y="728"/>
                </a:lnTo>
                <a:lnTo>
                  <a:pt x="150" y="716"/>
                </a:lnTo>
                <a:lnTo>
                  <a:pt x="148" y="710"/>
                </a:lnTo>
                <a:lnTo>
                  <a:pt x="147" y="704"/>
                </a:lnTo>
                <a:lnTo>
                  <a:pt x="146" y="698"/>
                </a:lnTo>
                <a:lnTo>
                  <a:pt x="146" y="692"/>
                </a:lnTo>
                <a:lnTo>
                  <a:pt x="147" y="686"/>
                </a:lnTo>
                <a:lnTo>
                  <a:pt x="148" y="680"/>
                </a:lnTo>
                <a:lnTo>
                  <a:pt x="150" y="675"/>
                </a:lnTo>
                <a:lnTo>
                  <a:pt x="153" y="668"/>
                </a:lnTo>
                <a:lnTo>
                  <a:pt x="206" y="579"/>
                </a:lnTo>
                <a:lnTo>
                  <a:pt x="209" y="574"/>
                </a:lnTo>
                <a:lnTo>
                  <a:pt x="213" y="569"/>
                </a:lnTo>
                <a:lnTo>
                  <a:pt x="217" y="565"/>
                </a:lnTo>
                <a:lnTo>
                  <a:pt x="222" y="562"/>
                </a:lnTo>
                <a:lnTo>
                  <a:pt x="228" y="559"/>
                </a:lnTo>
                <a:lnTo>
                  <a:pt x="233" y="556"/>
                </a:lnTo>
                <a:lnTo>
                  <a:pt x="239" y="554"/>
                </a:lnTo>
                <a:lnTo>
                  <a:pt x="245" y="553"/>
                </a:lnTo>
                <a:lnTo>
                  <a:pt x="258" y="552"/>
                </a:lnTo>
                <a:lnTo>
                  <a:pt x="272" y="553"/>
                </a:lnTo>
                <a:lnTo>
                  <a:pt x="286" y="557"/>
                </a:lnTo>
                <a:lnTo>
                  <a:pt x="292" y="560"/>
                </a:lnTo>
                <a:lnTo>
                  <a:pt x="299" y="563"/>
                </a:lnTo>
                <a:lnTo>
                  <a:pt x="383" y="603"/>
                </a:lnTo>
                <a:lnTo>
                  <a:pt x="402" y="579"/>
                </a:lnTo>
                <a:lnTo>
                  <a:pt x="420" y="556"/>
                </a:lnTo>
                <a:lnTo>
                  <a:pt x="439" y="532"/>
                </a:lnTo>
                <a:lnTo>
                  <a:pt x="461" y="509"/>
                </a:lnTo>
                <a:lnTo>
                  <a:pt x="481" y="487"/>
                </a:lnTo>
                <a:lnTo>
                  <a:pt x="503" y="465"/>
                </a:lnTo>
                <a:lnTo>
                  <a:pt x="527" y="444"/>
                </a:lnTo>
                <a:lnTo>
                  <a:pt x="550" y="423"/>
                </a:lnTo>
                <a:lnTo>
                  <a:pt x="496" y="339"/>
                </a:lnTo>
                <a:lnTo>
                  <a:pt x="492" y="334"/>
                </a:lnTo>
                <a:lnTo>
                  <a:pt x="487" y="328"/>
                </a:lnTo>
                <a:lnTo>
                  <a:pt x="481" y="315"/>
                </a:lnTo>
                <a:lnTo>
                  <a:pt x="477" y="303"/>
                </a:lnTo>
                <a:lnTo>
                  <a:pt x="476" y="289"/>
                </a:lnTo>
                <a:lnTo>
                  <a:pt x="476" y="283"/>
                </a:lnTo>
                <a:lnTo>
                  <a:pt x="476" y="276"/>
                </a:lnTo>
                <a:lnTo>
                  <a:pt x="478" y="270"/>
                </a:lnTo>
                <a:lnTo>
                  <a:pt x="480" y="265"/>
                </a:lnTo>
                <a:lnTo>
                  <a:pt x="482" y="259"/>
                </a:lnTo>
                <a:lnTo>
                  <a:pt x="485" y="254"/>
                </a:lnTo>
                <a:lnTo>
                  <a:pt x="489" y="249"/>
                </a:lnTo>
                <a:lnTo>
                  <a:pt x="493" y="245"/>
                </a:lnTo>
                <a:lnTo>
                  <a:pt x="571" y="176"/>
                </a:lnTo>
                <a:lnTo>
                  <a:pt x="575" y="172"/>
                </a:lnTo>
                <a:lnTo>
                  <a:pt x="581" y="169"/>
                </a:lnTo>
                <a:lnTo>
                  <a:pt x="587" y="167"/>
                </a:lnTo>
                <a:lnTo>
                  <a:pt x="593" y="165"/>
                </a:lnTo>
                <a:lnTo>
                  <a:pt x="599" y="162"/>
                </a:lnTo>
                <a:lnTo>
                  <a:pt x="605" y="162"/>
                </a:lnTo>
                <a:lnTo>
                  <a:pt x="611" y="162"/>
                </a:lnTo>
                <a:lnTo>
                  <a:pt x="617" y="162"/>
                </a:lnTo>
                <a:lnTo>
                  <a:pt x="630" y="167"/>
                </a:lnTo>
                <a:lnTo>
                  <a:pt x="642" y="172"/>
                </a:lnTo>
                <a:lnTo>
                  <a:pt x="654" y="180"/>
                </a:lnTo>
                <a:lnTo>
                  <a:pt x="660" y="184"/>
                </a:lnTo>
                <a:lnTo>
                  <a:pt x="665" y="190"/>
                </a:lnTo>
                <a:close/>
                <a:moveTo>
                  <a:pt x="1034" y="997"/>
                </a:moveTo>
                <a:lnTo>
                  <a:pt x="1034" y="997"/>
                </a:lnTo>
                <a:lnTo>
                  <a:pt x="1024" y="1006"/>
                </a:lnTo>
                <a:lnTo>
                  <a:pt x="1014" y="1015"/>
                </a:lnTo>
                <a:lnTo>
                  <a:pt x="1006" y="1024"/>
                </a:lnTo>
                <a:lnTo>
                  <a:pt x="997" y="1034"/>
                </a:lnTo>
                <a:lnTo>
                  <a:pt x="990" y="1043"/>
                </a:lnTo>
                <a:lnTo>
                  <a:pt x="983" y="1055"/>
                </a:lnTo>
                <a:lnTo>
                  <a:pt x="976" y="1065"/>
                </a:lnTo>
                <a:lnTo>
                  <a:pt x="970" y="1076"/>
                </a:lnTo>
                <a:lnTo>
                  <a:pt x="959" y="1098"/>
                </a:lnTo>
                <a:lnTo>
                  <a:pt x="951" y="1122"/>
                </a:lnTo>
                <a:lnTo>
                  <a:pt x="945" y="1145"/>
                </a:lnTo>
                <a:lnTo>
                  <a:pt x="942" y="1169"/>
                </a:lnTo>
                <a:lnTo>
                  <a:pt x="940" y="1194"/>
                </a:lnTo>
                <a:lnTo>
                  <a:pt x="941" y="1218"/>
                </a:lnTo>
                <a:lnTo>
                  <a:pt x="945" y="1242"/>
                </a:lnTo>
                <a:lnTo>
                  <a:pt x="951" y="1267"/>
                </a:lnTo>
                <a:lnTo>
                  <a:pt x="954" y="1279"/>
                </a:lnTo>
                <a:lnTo>
                  <a:pt x="959" y="1290"/>
                </a:lnTo>
                <a:lnTo>
                  <a:pt x="965" y="1302"/>
                </a:lnTo>
                <a:lnTo>
                  <a:pt x="970" y="1314"/>
                </a:lnTo>
                <a:lnTo>
                  <a:pt x="976" y="1325"/>
                </a:lnTo>
                <a:lnTo>
                  <a:pt x="983" y="1336"/>
                </a:lnTo>
                <a:lnTo>
                  <a:pt x="990" y="1346"/>
                </a:lnTo>
                <a:lnTo>
                  <a:pt x="998" y="1356"/>
                </a:lnTo>
                <a:lnTo>
                  <a:pt x="1007" y="1366"/>
                </a:lnTo>
                <a:lnTo>
                  <a:pt x="1016" y="1376"/>
                </a:lnTo>
                <a:lnTo>
                  <a:pt x="1025" y="1385"/>
                </a:lnTo>
                <a:lnTo>
                  <a:pt x="1035" y="1393"/>
                </a:lnTo>
                <a:lnTo>
                  <a:pt x="1045" y="1401"/>
                </a:lnTo>
                <a:lnTo>
                  <a:pt x="1055" y="1408"/>
                </a:lnTo>
                <a:lnTo>
                  <a:pt x="1066" y="1414"/>
                </a:lnTo>
                <a:lnTo>
                  <a:pt x="1077" y="1420"/>
                </a:lnTo>
                <a:lnTo>
                  <a:pt x="1100" y="1431"/>
                </a:lnTo>
                <a:lnTo>
                  <a:pt x="1123" y="1440"/>
                </a:lnTo>
                <a:lnTo>
                  <a:pt x="1146" y="1446"/>
                </a:lnTo>
                <a:lnTo>
                  <a:pt x="1171" y="1449"/>
                </a:lnTo>
                <a:lnTo>
                  <a:pt x="1195" y="1450"/>
                </a:lnTo>
                <a:lnTo>
                  <a:pt x="1220" y="1449"/>
                </a:lnTo>
                <a:lnTo>
                  <a:pt x="1244" y="1446"/>
                </a:lnTo>
                <a:lnTo>
                  <a:pt x="1268" y="1440"/>
                </a:lnTo>
                <a:lnTo>
                  <a:pt x="1281" y="1436"/>
                </a:lnTo>
                <a:lnTo>
                  <a:pt x="1292" y="1431"/>
                </a:lnTo>
                <a:lnTo>
                  <a:pt x="1303" y="1426"/>
                </a:lnTo>
                <a:lnTo>
                  <a:pt x="1315" y="1421"/>
                </a:lnTo>
                <a:lnTo>
                  <a:pt x="1326" y="1414"/>
                </a:lnTo>
                <a:lnTo>
                  <a:pt x="1336" y="1408"/>
                </a:lnTo>
                <a:lnTo>
                  <a:pt x="1348" y="1400"/>
                </a:lnTo>
                <a:lnTo>
                  <a:pt x="1358" y="1392"/>
                </a:lnTo>
                <a:lnTo>
                  <a:pt x="1368" y="1384"/>
                </a:lnTo>
                <a:lnTo>
                  <a:pt x="1377" y="1375"/>
                </a:lnTo>
                <a:lnTo>
                  <a:pt x="1386" y="1365"/>
                </a:lnTo>
                <a:lnTo>
                  <a:pt x="1394" y="1355"/>
                </a:lnTo>
                <a:lnTo>
                  <a:pt x="1402" y="1345"/>
                </a:lnTo>
                <a:lnTo>
                  <a:pt x="1410" y="1335"/>
                </a:lnTo>
                <a:lnTo>
                  <a:pt x="1416" y="1325"/>
                </a:lnTo>
                <a:lnTo>
                  <a:pt x="1422" y="1314"/>
                </a:lnTo>
                <a:lnTo>
                  <a:pt x="1433" y="1291"/>
                </a:lnTo>
                <a:lnTo>
                  <a:pt x="1441" y="1268"/>
                </a:lnTo>
                <a:lnTo>
                  <a:pt x="1446" y="1245"/>
                </a:lnTo>
                <a:lnTo>
                  <a:pt x="1450" y="1220"/>
                </a:lnTo>
                <a:lnTo>
                  <a:pt x="1451" y="1196"/>
                </a:lnTo>
                <a:lnTo>
                  <a:pt x="1450" y="1171"/>
                </a:lnTo>
                <a:lnTo>
                  <a:pt x="1447" y="1147"/>
                </a:lnTo>
                <a:lnTo>
                  <a:pt x="1441" y="1123"/>
                </a:lnTo>
                <a:lnTo>
                  <a:pt x="1437" y="1110"/>
                </a:lnTo>
                <a:lnTo>
                  <a:pt x="1433" y="1099"/>
                </a:lnTo>
                <a:lnTo>
                  <a:pt x="1428" y="1087"/>
                </a:lnTo>
                <a:lnTo>
                  <a:pt x="1422" y="1076"/>
                </a:lnTo>
                <a:lnTo>
                  <a:pt x="1416" y="1065"/>
                </a:lnTo>
                <a:lnTo>
                  <a:pt x="1409" y="1054"/>
                </a:lnTo>
                <a:lnTo>
                  <a:pt x="1401" y="1043"/>
                </a:lnTo>
                <a:lnTo>
                  <a:pt x="1393" y="1033"/>
                </a:lnTo>
                <a:lnTo>
                  <a:pt x="1385" y="1023"/>
                </a:lnTo>
                <a:lnTo>
                  <a:pt x="1376" y="1014"/>
                </a:lnTo>
                <a:lnTo>
                  <a:pt x="1367" y="1005"/>
                </a:lnTo>
                <a:lnTo>
                  <a:pt x="1357" y="997"/>
                </a:lnTo>
                <a:lnTo>
                  <a:pt x="1347" y="988"/>
                </a:lnTo>
                <a:lnTo>
                  <a:pt x="1336" y="981"/>
                </a:lnTo>
                <a:lnTo>
                  <a:pt x="1326" y="974"/>
                </a:lnTo>
                <a:lnTo>
                  <a:pt x="1315" y="968"/>
                </a:lnTo>
                <a:lnTo>
                  <a:pt x="1293" y="958"/>
                </a:lnTo>
                <a:lnTo>
                  <a:pt x="1269" y="950"/>
                </a:lnTo>
                <a:lnTo>
                  <a:pt x="1245" y="944"/>
                </a:lnTo>
                <a:lnTo>
                  <a:pt x="1222" y="941"/>
                </a:lnTo>
                <a:lnTo>
                  <a:pt x="1196" y="940"/>
                </a:lnTo>
                <a:lnTo>
                  <a:pt x="1172" y="941"/>
                </a:lnTo>
                <a:lnTo>
                  <a:pt x="1147" y="944"/>
                </a:lnTo>
                <a:lnTo>
                  <a:pt x="1124" y="950"/>
                </a:lnTo>
                <a:lnTo>
                  <a:pt x="1112" y="954"/>
                </a:lnTo>
                <a:lnTo>
                  <a:pt x="1100" y="958"/>
                </a:lnTo>
                <a:lnTo>
                  <a:pt x="1088" y="963"/>
                </a:lnTo>
                <a:lnTo>
                  <a:pt x="1077" y="968"/>
                </a:lnTo>
                <a:lnTo>
                  <a:pt x="1066" y="974"/>
                </a:lnTo>
                <a:lnTo>
                  <a:pt x="1055" y="981"/>
                </a:lnTo>
                <a:lnTo>
                  <a:pt x="1045" y="989"/>
                </a:lnTo>
                <a:lnTo>
                  <a:pt x="1034" y="997"/>
                </a:lnTo>
                <a:close/>
                <a:moveTo>
                  <a:pt x="1752" y="1586"/>
                </a:moveTo>
                <a:lnTo>
                  <a:pt x="1507" y="1386"/>
                </a:lnTo>
                <a:lnTo>
                  <a:pt x="1497" y="1404"/>
                </a:lnTo>
                <a:lnTo>
                  <a:pt x="1486" y="1421"/>
                </a:lnTo>
                <a:lnTo>
                  <a:pt x="1474" y="1437"/>
                </a:lnTo>
                <a:lnTo>
                  <a:pt x="1460" y="1450"/>
                </a:lnTo>
                <a:lnTo>
                  <a:pt x="1447" y="1462"/>
                </a:lnTo>
                <a:lnTo>
                  <a:pt x="1434" y="1472"/>
                </a:lnTo>
                <a:lnTo>
                  <a:pt x="1421" y="1481"/>
                </a:lnTo>
                <a:lnTo>
                  <a:pt x="1409" y="1489"/>
                </a:lnTo>
                <a:lnTo>
                  <a:pt x="1396" y="1496"/>
                </a:lnTo>
                <a:lnTo>
                  <a:pt x="1385" y="1502"/>
                </a:lnTo>
                <a:lnTo>
                  <a:pt x="1366" y="1510"/>
                </a:lnTo>
                <a:lnTo>
                  <a:pt x="1353" y="1515"/>
                </a:lnTo>
                <a:lnTo>
                  <a:pt x="1349" y="1516"/>
                </a:lnTo>
                <a:lnTo>
                  <a:pt x="1496" y="1796"/>
                </a:lnTo>
                <a:lnTo>
                  <a:pt x="1511" y="1790"/>
                </a:lnTo>
                <a:lnTo>
                  <a:pt x="1525" y="1785"/>
                </a:lnTo>
                <a:lnTo>
                  <a:pt x="1553" y="1772"/>
                </a:lnTo>
                <a:lnTo>
                  <a:pt x="1579" y="1757"/>
                </a:lnTo>
                <a:lnTo>
                  <a:pt x="1604" y="1740"/>
                </a:lnTo>
                <a:lnTo>
                  <a:pt x="1626" y="1723"/>
                </a:lnTo>
                <a:lnTo>
                  <a:pt x="1647" y="1706"/>
                </a:lnTo>
                <a:lnTo>
                  <a:pt x="1667" y="1688"/>
                </a:lnTo>
                <a:lnTo>
                  <a:pt x="1684" y="1671"/>
                </a:lnTo>
                <a:lnTo>
                  <a:pt x="1699" y="1654"/>
                </a:lnTo>
                <a:lnTo>
                  <a:pt x="1713" y="1639"/>
                </a:lnTo>
                <a:lnTo>
                  <a:pt x="1735" y="1611"/>
                </a:lnTo>
                <a:lnTo>
                  <a:pt x="1748" y="1593"/>
                </a:lnTo>
                <a:lnTo>
                  <a:pt x="1752" y="1586"/>
                </a:lnTo>
                <a:close/>
                <a:moveTo>
                  <a:pt x="1601" y="656"/>
                </a:moveTo>
                <a:lnTo>
                  <a:pt x="1400" y="902"/>
                </a:lnTo>
                <a:lnTo>
                  <a:pt x="1419" y="912"/>
                </a:lnTo>
                <a:lnTo>
                  <a:pt x="1436" y="923"/>
                </a:lnTo>
                <a:lnTo>
                  <a:pt x="1450" y="936"/>
                </a:lnTo>
                <a:lnTo>
                  <a:pt x="1464" y="948"/>
                </a:lnTo>
                <a:lnTo>
                  <a:pt x="1477" y="961"/>
                </a:lnTo>
                <a:lnTo>
                  <a:pt x="1487" y="974"/>
                </a:lnTo>
                <a:lnTo>
                  <a:pt x="1496" y="987"/>
                </a:lnTo>
                <a:lnTo>
                  <a:pt x="1504" y="1001"/>
                </a:lnTo>
                <a:lnTo>
                  <a:pt x="1511" y="1013"/>
                </a:lnTo>
                <a:lnTo>
                  <a:pt x="1516" y="1024"/>
                </a:lnTo>
                <a:lnTo>
                  <a:pt x="1524" y="1043"/>
                </a:lnTo>
                <a:lnTo>
                  <a:pt x="1528" y="1056"/>
                </a:lnTo>
                <a:lnTo>
                  <a:pt x="1530" y="1061"/>
                </a:lnTo>
                <a:lnTo>
                  <a:pt x="1810" y="912"/>
                </a:lnTo>
                <a:lnTo>
                  <a:pt x="1805" y="898"/>
                </a:lnTo>
                <a:lnTo>
                  <a:pt x="1799" y="884"/>
                </a:lnTo>
                <a:lnTo>
                  <a:pt x="1785" y="855"/>
                </a:lnTo>
                <a:lnTo>
                  <a:pt x="1771" y="830"/>
                </a:lnTo>
                <a:lnTo>
                  <a:pt x="1755" y="806"/>
                </a:lnTo>
                <a:lnTo>
                  <a:pt x="1738" y="783"/>
                </a:lnTo>
                <a:lnTo>
                  <a:pt x="1720" y="762"/>
                </a:lnTo>
                <a:lnTo>
                  <a:pt x="1703" y="743"/>
                </a:lnTo>
                <a:lnTo>
                  <a:pt x="1685" y="725"/>
                </a:lnTo>
                <a:lnTo>
                  <a:pt x="1669" y="709"/>
                </a:lnTo>
                <a:lnTo>
                  <a:pt x="1652" y="696"/>
                </a:lnTo>
                <a:lnTo>
                  <a:pt x="1626" y="675"/>
                </a:lnTo>
                <a:lnTo>
                  <a:pt x="1608" y="661"/>
                </a:lnTo>
                <a:lnTo>
                  <a:pt x="1601" y="656"/>
                </a:lnTo>
                <a:close/>
                <a:moveTo>
                  <a:pt x="794" y="1745"/>
                </a:moveTo>
                <a:lnTo>
                  <a:pt x="994" y="1500"/>
                </a:lnTo>
                <a:lnTo>
                  <a:pt x="976" y="1489"/>
                </a:lnTo>
                <a:lnTo>
                  <a:pt x="959" y="1478"/>
                </a:lnTo>
                <a:lnTo>
                  <a:pt x="944" y="1466"/>
                </a:lnTo>
                <a:lnTo>
                  <a:pt x="930" y="1453"/>
                </a:lnTo>
                <a:lnTo>
                  <a:pt x="919" y="1441"/>
                </a:lnTo>
                <a:lnTo>
                  <a:pt x="908" y="1427"/>
                </a:lnTo>
                <a:lnTo>
                  <a:pt x="898" y="1414"/>
                </a:lnTo>
                <a:lnTo>
                  <a:pt x="890" y="1401"/>
                </a:lnTo>
                <a:lnTo>
                  <a:pt x="884" y="1389"/>
                </a:lnTo>
                <a:lnTo>
                  <a:pt x="878" y="1378"/>
                </a:lnTo>
                <a:lnTo>
                  <a:pt x="870" y="1358"/>
                </a:lnTo>
                <a:lnTo>
                  <a:pt x="866" y="1346"/>
                </a:lnTo>
                <a:lnTo>
                  <a:pt x="865" y="1341"/>
                </a:lnTo>
                <a:lnTo>
                  <a:pt x="585" y="1489"/>
                </a:lnTo>
                <a:lnTo>
                  <a:pt x="590" y="1504"/>
                </a:lnTo>
                <a:lnTo>
                  <a:pt x="596" y="1518"/>
                </a:lnTo>
                <a:lnTo>
                  <a:pt x="609" y="1545"/>
                </a:lnTo>
                <a:lnTo>
                  <a:pt x="623" y="1572"/>
                </a:lnTo>
                <a:lnTo>
                  <a:pt x="639" y="1596"/>
                </a:lnTo>
                <a:lnTo>
                  <a:pt x="657" y="1618"/>
                </a:lnTo>
                <a:lnTo>
                  <a:pt x="674" y="1640"/>
                </a:lnTo>
                <a:lnTo>
                  <a:pt x="692" y="1659"/>
                </a:lnTo>
                <a:lnTo>
                  <a:pt x="710" y="1676"/>
                </a:lnTo>
                <a:lnTo>
                  <a:pt x="726" y="1692"/>
                </a:lnTo>
                <a:lnTo>
                  <a:pt x="742" y="1706"/>
                </a:lnTo>
                <a:lnTo>
                  <a:pt x="768" y="1727"/>
                </a:lnTo>
                <a:lnTo>
                  <a:pt x="787" y="1740"/>
                </a:lnTo>
                <a:lnTo>
                  <a:pt x="794" y="1745"/>
                </a:lnTo>
                <a:close/>
                <a:moveTo>
                  <a:pt x="666" y="782"/>
                </a:moveTo>
                <a:lnTo>
                  <a:pt x="911" y="982"/>
                </a:lnTo>
                <a:lnTo>
                  <a:pt x="921" y="964"/>
                </a:lnTo>
                <a:lnTo>
                  <a:pt x="932" y="947"/>
                </a:lnTo>
                <a:lnTo>
                  <a:pt x="944" y="932"/>
                </a:lnTo>
                <a:lnTo>
                  <a:pt x="957" y="918"/>
                </a:lnTo>
                <a:lnTo>
                  <a:pt x="971" y="906"/>
                </a:lnTo>
                <a:lnTo>
                  <a:pt x="984" y="895"/>
                </a:lnTo>
                <a:lnTo>
                  <a:pt x="997" y="886"/>
                </a:lnTo>
                <a:lnTo>
                  <a:pt x="1009" y="879"/>
                </a:lnTo>
                <a:lnTo>
                  <a:pt x="1021" y="872"/>
                </a:lnTo>
                <a:lnTo>
                  <a:pt x="1033" y="866"/>
                </a:lnTo>
                <a:lnTo>
                  <a:pt x="1052" y="858"/>
                </a:lnTo>
                <a:lnTo>
                  <a:pt x="1065" y="853"/>
                </a:lnTo>
                <a:lnTo>
                  <a:pt x="1069" y="852"/>
                </a:lnTo>
                <a:lnTo>
                  <a:pt x="921" y="572"/>
                </a:lnTo>
                <a:lnTo>
                  <a:pt x="907" y="577"/>
                </a:lnTo>
                <a:lnTo>
                  <a:pt x="892" y="583"/>
                </a:lnTo>
                <a:lnTo>
                  <a:pt x="865" y="596"/>
                </a:lnTo>
                <a:lnTo>
                  <a:pt x="839" y="612"/>
                </a:lnTo>
                <a:lnTo>
                  <a:pt x="814" y="628"/>
                </a:lnTo>
                <a:lnTo>
                  <a:pt x="792" y="644"/>
                </a:lnTo>
                <a:lnTo>
                  <a:pt x="770" y="662"/>
                </a:lnTo>
                <a:lnTo>
                  <a:pt x="751" y="680"/>
                </a:lnTo>
                <a:lnTo>
                  <a:pt x="734" y="697"/>
                </a:lnTo>
                <a:lnTo>
                  <a:pt x="719" y="714"/>
                </a:lnTo>
                <a:lnTo>
                  <a:pt x="704" y="729"/>
                </a:lnTo>
                <a:lnTo>
                  <a:pt x="683" y="757"/>
                </a:lnTo>
                <a:lnTo>
                  <a:pt x="670" y="775"/>
                </a:lnTo>
                <a:lnTo>
                  <a:pt x="666" y="78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</p:spPr>
        <p:txBody>
          <a:bodyPr/>
          <a:lstStyle/>
          <a:p>
            <a:pPr defTabSz="685800"/>
            <a:endParaRPr lang="en-US" sz="675" b="1">
              <a:solidFill>
                <a:srgbClr val="333333"/>
              </a:solidFill>
              <a:latin typeface="Aharoni" panose="02010803020104030203" pitchFamily="2" charset="-79"/>
              <a:ea typeface="ＭＳ Ｐゴシック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48441" y="3904523"/>
            <a:ext cx="1369835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 defTabSz="685800">
              <a:buSzPct val="175000"/>
              <a:buFont typeface="Wingdings" panose="05000000000000000000" pitchFamily="2" charset="2"/>
              <a:buChar char="ü"/>
            </a:pPr>
            <a:r>
              <a:rPr lang="en-US" sz="525" dirty="0">
                <a:solidFill>
                  <a:srgbClr val="00B050"/>
                </a:solidFill>
                <a:latin typeface="Calibri" panose="020F0502020204030204" pitchFamily="34" charset="0"/>
                <a:ea typeface="ＭＳ Ｐゴシック"/>
              </a:rPr>
              <a:t> </a:t>
            </a:r>
            <a:r>
              <a:rPr lang="en-US" sz="600" dirty="0">
                <a:solidFill>
                  <a:srgbClr val="333333"/>
                </a:solidFill>
                <a:latin typeface="Calibri" panose="020F0502020204030204" pitchFamily="34" charset="0"/>
                <a:ea typeface="ＭＳ Ｐゴシック"/>
              </a:rPr>
              <a:t>90% labor reduction for testing    </a:t>
            </a:r>
          </a:p>
          <a:p>
            <a:pPr marL="85725" defTabSz="685800">
              <a:buSzPct val="150000"/>
            </a:pPr>
            <a:r>
              <a:rPr lang="en-US" sz="600" dirty="0">
                <a:solidFill>
                  <a:srgbClr val="333333"/>
                </a:solidFill>
                <a:latin typeface="Calibri" panose="020F0502020204030204" pitchFamily="34" charset="0"/>
                <a:ea typeface="ＭＳ Ｐゴシック"/>
              </a:rPr>
              <a:t> of large unit, component,  </a:t>
            </a:r>
          </a:p>
          <a:p>
            <a:pPr marL="85725" defTabSz="685800">
              <a:buSzPct val="150000"/>
            </a:pPr>
            <a:r>
              <a:rPr lang="en-US" sz="600" dirty="0">
                <a:solidFill>
                  <a:srgbClr val="333333"/>
                </a:solidFill>
                <a:latin typeface="Calibri" panose="020F0502020204030204" pitchFamily="34" charset="0"/>
                <a:ea typeface="ＭＳ Ｐゴシック"/>
              </a:rPr>
              <a:t> integration, progression and </a:t>
            </a:r>
          </a:p>
          <a:p>
            <a:pPr marL="85725" defTabSz="685800">
              <a:buSzPct val="150000"/>
            </a:pPr>
            <a:r>
              <a:rPr lang="en-US" sz="600" dirty="0">
                <a:solidFill>
                  <a:srgbClr val="333333"/>
                </a:solidFill>
                <a:latin typeface="Calibri" panose="020F0502020204030204" pitchFamily="34" charset="0"/>
                <a:ea typeface="ＭＳ Ｐゴシック"/>
              </a:rPr>
              <a:t> regression suites</a:t>
            </a:r>
          </a:p>
          <a:p>
            <a:pPr marL="85725" defTabSz="685800">
              <a:buSzPct val="150000"/>
            </a:pPr>
            <a:endParaRPr lang="en-US" sz="450" dirty="0">
              <a:solidFill>
                <a:srgbClr val="333333"/>
              </a:solidFill>
              <a:latin typeface="Calibri" panose="020F0502020204030204" pitchFamily="34" charset="0"/>
              <a:ea typeface="ＭＳ Ｐゴシック"/>
            </a:endParaRPr>
          </a:p>
          <a:p>
            <a:pPr marL="85725" indent="-85725" defTabSz="685800">
              <a:buSzPct val="175000"/>
              <a:buFont typeface="Wingdings" panose="05000000000000000000" pitchFamily="2" charset="2"/>
              <a:buChar char="ü"/>
            </a:pPr>
            <a:r>
              <a:rPr lang="en-US" sz="525" dirty="0">
                <a:solidFill>
                  <a:srgbClr val="00B050"/>
                </a:solidFill>
                <a:latin typeface="Calibri" panose="020F0502020204030204" pitchFamily="34" charset="0"/>
                <a:ea typeface="ＭＳ Ｐゴシック"/>
              </a:rPr>
              <a:t> </a:t>
            </a:r>
            <a:r>
              <a:rPr lang="en-US" sz="600" dirty="0">
                <a:solidFill>
                  <a:srgbClr val="333333"/>
                </a:solidFill>
                <a:latin typeface="Calibri" panose="020F0502020204030204" pitchFamily="34" charset="0"/>
                <a:ea typeface="ＭＳ Ｐゴシック"/>
              </a:rPr>
              <a:t>Early identification, tracking and  </a:t>
            </a:r>
          </a:p>
          <a:p>
            <a:pPr marL="85725" defTabSz="685800">
              <a:buSzPct val="150000"/>
            </a:pPr>
            <a:r>
              <a:rPr lang="en-US" sz="600" dirty="0">
                <a:solidFill>
                  <a:srgbClr val="333333"/>
                </a:solidFill>
                <a:latin typeface="Calibri" panose="020F0502020204030204" pitchFamily="34" charset="0"/>
                <a:ea typeface="ＭＳ Ｐゴシック"/>
              </a:rPr>
              <a:t>  remediation of code defects</a:t>
            </a:r>
          </a:p>
          <a:p>
            <a:pPr marL="85725" defTabSz="685800">
              <a:buSzPct val="150000"/>
            </a:pPr>
            <a:endParaRPr lang="en-US" sz="450" dirty="0">
              <a:solidFill>
                <a:srgbClr val="333333"/>
              </a:solidFill>
              <a:latin typeface="Calibri" panose="020F0502020204030204" pitchFamily="34" charset="0"/>
              <a:ea typeface="ＭＳ Ｐゴシック"/>
            </a:endParaRPr>
          </a:p>
          <a:p>
            <a:pPr marL="85725" indent="-85725" defTabSz="685800">
              <a:buSzPct val="175000"/>
              <a:buFont typeface="Wingdings" panose="05000000000000000000" pitchFamily="2" charset="2"/>
              <a:buChar char="ü"/>
            </a:pPr>
            <a:r>
              <a:rPr lang="en-US" sz="525" dirty="0">
                <a:solidFill>
                  <a:srgbClr val="00B050"/>
                </a:solidFill>
                <a:latin typeface="Calibri" panose="020F0502020204030204" pitchFamily="34" charset="0"/>
                <a:ea typeface="ＭＳ Ｐゴシック"/>
              </a:rPr>
              <a:t> </a:t>
            </a:r>
            <a:r>
              <a:rPr lang="en-US" sz="600" dirty="0">
                <a:solidFill>
                  <a:srgbClr val="333333"/>
                </a:solidFill>
                <a:latin typeface="Calibri" panose="020F0502020204030204" pitchFamily="34" charset="0"/>
                <a:ea typeface="ＭＳ Ｐゴシック"/>
              </a:rPr>
              <a:t>Significantly faster provisioning of   </a:t>
            </a:r>
          </a:p>
          <a:p>
            <a:pPr defTabSz="685800">
              <a:buSzPct val="175000"/>
            </a:pPr>
            <a:r>
              <a:rPr lang="en-US" sz="600" dirty="0">
                <a:solidFill>
                  <a:srgbClr val="333333"/>
                </a:solidFill>
                <a:latin typeface="Calibri" panose="020F0502020204030204" pitchFamily="34" charset="0"/>
                <a:ea typeface="ＭＳ Ｐゴシック"/>
              </a:rPr>
              <a:t>       development &amp; test environments</a:t>
            </a:r>
          </a:p>
          <a:p>
            <a:pPr defTabSz="685800">
              <a:buSzPct val="175000"/>
            </a:pPr>
            <a:endParaRPr lang="en-US" sz="525" dirty="0">
              <a:solidFill>
                <a:srgbClr val="333333"/>
              </a:solidFill>
              <a:latin typeface="Calibri" panose="020F0502020204030204" pitchFamily="34" charset="0"/>
              <a:ea typeface="ＭＳ Ｐゴシック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922645" y="1672310"/>
            <a:ext cx="219098" cy="220316"/>
          </a:xfrm>
          <a:prstGeom prst="rect">
            <a:avLst/>
          </a:prstGeom>
          <a:ln w="3175">
            <a:noFill/>
          </a:ln>
        </p:spPr>
      </p:pic>
      <p:pic>
        <p:nvPicPr>
          <p:cNvPr id="285" name="Picture 2" descr="http://png-3.vector.me/files/images/4/4/444762/chafer_bug_thumb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00000">
            <a:off x="1620212" y="1649541"/>
            <a:ext cx="259588" cy="29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8" name="Group 2047"/>
          <p:cNvGrpSpPr/>
          <p:nvPr/>
        </p:nvGrpSpPr>
        <p:grpSpPr>
          <a:xfrm>
            <a:off x="3628367" y="2610634"/>
            <a:ext cx="1501349" cy="536654"/>
            <a:chOff x="3313822" y="3480846"/>
            <a:chExt cx="2001799" cy="715538"/>
          </a:xfrm>
        </p:grpSpPr>
        <p:grpSp>
          <p:nvGrpSpPr>
            <p:cNvPr id="2058" name="Group 2057"/>
            <p:cNvGrpSpPr/>
            <p:nvPr/>
          </p:nvGrpSpPr>
          <p:grpSpPr>
            <a:xfrm>
              <a:off x="3423971" y="3696096"/>
              <a:ext cx="1605639" cy="423413"/>
              <a:chOff x="3465512" y="3683060"/>
              <a:chExt cx="1484433" cy="429750"/>
            </a:xfrm>
          </p:grpSpPr>
          <p:sp>
            <p:nvSpPr>
              <p:cNvPr id="341" name="Curved Right Arrow 340"/>
              <p:cNvSpPr/>
              <p:nvPr/>
            </p:nvSpPr>
            <p:spPr>
              <a:xfrm flipH="1">
                <a:off x="3851302" y="3801613"/>
                <a:ext cx="73134" cy="266519"/>
              </a:xfrm>
              <a:prstGeom prst="curvedRightArrow">
                <a:avLst>
                  <a:gd name="adj1" fmla="val 14615"/>
                  <a:gd name="adj2" fmla="val 79968"/>
                  <a:gd name="adj3" fmla="val 44535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42" name="Curved Right Arrow 341"/>
              <p:cNvSpPr/>
              <p:nvPr/>
            </p:nvSpPr>
            <p:spPr>
              <a:xfrm rot="6412638" flipH="1">
                <a:off x="3665814" y="3942257"/>
                <a:ext cx="73134" cy="266519"/>
              </a:xfrm>
              <a:prstGeom prst="curvedRightArrow">
                <a:avLst>
                  <a:gd name="adj1" fmla="val 14615"/>
                  <a:gd name="adj2" fmla="val 79968"/>
                  <a:gd name="adj3" fmla="val 44535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43" name="Curved Right Arrow 342"/>
              <p:cNvSpPr/>
              <p:nvPr/>
            </p:nvSpPr>
            <p:spPr>
              <a:xfrm rot="13668073" flipH="1">
                <a:off x="3633913" y="3554936"/>
                <a:ext cx="131747" cy="468550"/>
              </a:xfrm>
              <a:prstGeom prst="curvedRightArrow">
                <a:avLst>
                  <a:gd name="adj1" fmla="val 0"/>
                  <a:gd name="adj2" fmla="val 43855"/>
                  <a:gd name="adj3" fmla="val 44535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44" name="Curved Right Arrow 343"/>
              <p:cNvSpPr/>
              <p:nvPr/>
            </p:nvSpPr>
            <p:spPr>
              <a:xfrm rot="16810740" flipH="1">
                <a:off x="3656175" y="3584488"/>
                <a:ext cx="84784" cy="281928"/>
              </a:xfrm>
              <a:prstGeom prst="curvedRightArrow">
                <a:avLst>
                  <a:gd name="adj1" fmla="val 4062"/>
                  <a:gd name="adj2" fmla="val 80310"/>
                  <a:gd name="adj3" fmla="val 29119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32" name="Curved Right Arrow 331"/>
              <p:cNvSpPr/>
              <p:nvPr/>
            </p:nvSpPr>
            <p:spPr>
              <a:xfrm flipH="1">
                <a:off x="4360748" y="3802339"/>
                <a:ext cx="73134" cy="266519"/>
              </a:xfrm>
              <a:prstGeom prst="curvedRightArrow">
                <a:avLst>
                  <a:gd name="adj1" fmla="val 14615"/>
                  <a:gd name="adj2" fmla="val 79968"/>
                  <a:gd name="adj3" fmla="val 44535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33" name="Curved Right Arrow 332"/>
              <p:cNvSpPr/>
              <p:nvPr/>
            </p:nvSpPr>
            <p:spPr>
              <a:xfrm rot="6412638" flipH="1">
                <a:off x="4175260" y="3942983"/>
                <a:ext cx="73134" cy="266519"/>
              </a:xfrm>
              <a:prstGeom prst="curvedRightArrow">
                <a:avLst>
                  <a:gd name="adj1" fmla="val 14615"/>
                  <a:gd name="adj2" fmla="val 79968"/>
                  <a:gd name="adj3" fmla="val 44535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34" name="Curved Right Arrow 333"/>
              <p:cNvSpPr/>
              <p:nvPr/>
            </p:nvSpPr>
            <p:spPr>
              <a:xfrm rot="13668073" flipH="1">
                <a:off x="4143359" y="3548537"/>
                <a:ext cx="131747" cy="468550"/>
              </a:xfrm>
              <a:prstGeom prst="curvedRightArrow">
                <a:avLst>
                  <a:gd name="adj1" fmla="val 0"/>
                  <a:gd name="adj2" fmla="val 43855"/>
                  <a:gd name="adj3" fmla="val 44535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35" name="Curved Right Arrow 334"/>
              <p:cNvSpPr/>
              <p:nvPr/>
            </p:nvSpPr>
            <p:spPr>
              <a:xfrm rot="16810740" flipH="1">
                <a:off x="4165621" y="3585214"/>
                <a:ext cx="84784" cy="281928"/>
              </a:xfrm>
              <a:prstGeom prst="curvedRightArrow">
                <a:avLst>
                  <a:gd name="adj1" fmla="val 4062"/>
                  <a:gd name="adj2" fmla="val 80310"/>
                  <a:gd name="adj3" fmla="val 29119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23" name="Curved Right Arrow 322"/>
              <p:cNvSpPr/>
              <p:nvPr/>
            </p:nvSpPr>
            <p:spPr>
              <a:xfrm flipH="1">
                <a:off x="4867185" y="3802339"/>
                <a:ext cx="73134" cy="266519"/>
              </a:xfrm>
              <a:prstGeom prst="curvedRightArrow">
                <a:avLst>
                  <a:gd name="adj1" fmla="val 14615"/>
                  <a:gd name="adj2" fmla="val 79968"/>
                  <a:gd name="adj3" fmla="val 44535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24" name="Curved Right Arrow 323"/>
              <p:cNvSpPr/>
              <p:nvPr/>
            </p:nvSpPr>
            <p:spPr>
              <a:xfrm rot="6412638" flipH="1">
                <a:off x="4681697" y="3942983"/>
                <a:ext cx="73134" cy="266519"/>
              </a:xfrm>
              <a:prstGeom prst="curvedRightArrow">
                <a:avLst>
                  <a:gd name="adj1" fmla="val 14615"/>
                  <a:gd name="adj2" fmla="val 79968"/>
                  <a:gd name="adj3" fmla="val 44535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25" name="Curved Right Arrow 324"/>
              <p:cNvSpPr/>
              <p:nvPr/>
            </p:nvSpPr>
            <p:spPr>
              <a:xfrm rot="13668073" flipH="1">
                <a:off x="4649796" y="3548537"/>
                <a:ext cx="131747" cy="468550"/>
              </a:xfrm>
              <a:prstGeom prst="curvedRightArrow">
                <a:avLst>
                  <a:gd name="adj1" fmla="val 0"/>
                  <a:gd name="adj2" fmla="val 43855"/>
                  <a:gd name="adj3" fmla="val 44535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  <p:sp>
            <p:nvSpPr>
              <p:cNvPr id="326" name="Curved Right Arrow 325"/>
              <p:cNvSpPr/>
              <p:nvPr/>
            </p:nvSpPr>
            <p:spPr>
              <a:xfrm rot="16810740" flipH="1">
                <a:off x="4672058" y="3585214"/>
                <a:ext cx="84784" cy="281928"/>
              </a:xfrm>
              <a:prstGeom prst="curvedRightArrow">
                <a:avLst>
                  <a:gd name="adj1" fmla="val 4062"/>
                  <a:gd name="adj2" fmla="val 80310"/>
                  <a:gd name="adj3" fmla="val 29119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2057" name="Group 2056"/>
            <p:cNvGrpSpPr/>
            <p:nvPr/>
          </p:nvGrpSpPr>
          <p:grpSpPr>
            <a:xfrm>
              <a:off x="3313822" y="3480846"/>
              <a:ext cx="2001799" cy="715538"/>
              <a:chOff x="3363691" y="3464571"/>
              <a:chExt cx="1850693" cy="726244"/>
            </a:xfrm>
          </p:grpSpPr>
          <p:sp>
            <p:nvSpPr>
              <p:cNvPr id="349" name="TextBox 348"/>
              <p:cNvSpPr txBox="1"/>
              <p:nvPr/>
            </p:nvSpPr>
            <p:spPr>
              <a:xfrm rot="18900000">
                <a:off x="3533337" y="3809126"/>
                <a:ext cx="438278" cy="18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300" b="1" dirty="0">
                    <a:solidFill>
                      <a:srgbClr val="FFFFFF"/>
                    </a:solidFill>
                    <a:latin typeface="Arial" charset="0"/>
                    <a:ea typeface="ＭＳ Ｐゴシック"/>
                  </a:rPr>
                  <a:t>Sprint #1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 rot="18900000">
                <a:off x="4042236" y="3808531"/>
                <a:ext cx="442018" cy="18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300" b="1" dirty="0">
                    <a:solidFill>
                      <a:srgbClr val="FFFFFF"/>
                    </a:solidFill>
                    <a:latin typeface="Arial" charset="0"/>
                    <a:ea typeface="ＭＳ Ｐゴシック"/>
                  </a:rPr>
                  <a:t>Sprint #2</a:t>
                </a:r>
              </a:p>
            </p:txBody>
          </p:sp>
          <p:grpSp>
            <p:nvGrpSpPr>
              <p:cNvPr id="2055" name="Group 2054"/>
              <p:cNvGrpSpPr/>
              <p:nvPr/>
            </p:nvGrpSpPr>
            <p:grpSpPr>
              <a:xfrm>
                <a:off x="3363691" y="3464571"/>
                <a:ext cx="1850693" cy="726244"/>
                <a:chOff x="3363691" y="3464571"/>
                <a:chExt cx="1850693" cy="726244"/>
              </a:xfrm>
            </p:grpSpPr>
            <p:sp>
              <p:nvSpPr>
                <p:cNvPr id="345" name="TextBox 344"/>
                <p:cNvSpPr txBox="1"/>
                <p:nvPr/>
              </p:nvSpPr>
              <p:spPr>
                <a:xfrm rot="18900000">
                  <a:off x="3568011" y="3464571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990033"/>
                      </a:solidFill>
                      <a:latin typeface="Arial" charset="0"/>
                      <a:ea typeface="ＭＳ Ｐゴシック"/>
                    </a:rPr>
                    <a:t>Discover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 rot="18900000">
                  <a:off x="3393001" y="3663445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002D5C">
                          <a:lumMod val="75000"/>
                          <a:lumOff val="25000"/>
                        </a:srgbClr>
                      </a:solidFill>
                      <a:latin typeface="Arial" charset="0"/>
                      <a:ea typeface="ＭＳ Ｐゴシック"/>
                    </a:rPr>
                    <a:t>Test</a:t>
                  </a:r>
                </a:p>
              </p:txBody>
            </p:sp>
            <p:sp>
              <p:nvSpPr>
                <p:cNvPr id="347" name="TextBox 346"/>
                <p:cNvSpPr txBox="1"/>
                <p:nvPr/>
              </p:nvSpPr>
              <p:spPr>
                <a:xfrm rot="18900000">
                  <a:off x="3363691" y="4010381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008000"/>
                      </a:solidFill>
                      <a:latin typeface="Arial" charset="0"/>
                      <a:ea typeface="ＭＳ Ｐゴシック"/>
                    </a:rPr>
                    <a:t>Develop</a:t>
                  </a:r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 rot="18900000">
                  <a:off x="3796493" y="3631264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FF9933"/>
                      </a:solidFill>
                      <a:latin typeface="Arial" charset="0"/>
                      <a:ea typeface="ＭＳ Ｐゴシック"/>
                    </a:rPr>
                    <a:t>Design</a:t>
                  </a:r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 rot="18900000">
                  <a:off x="4077455" y="3465302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990033"/>
                      </a:solidFill>
                      <a:latin typeface="Arial" charset="0"/>
                      <a:ea typeface="ＭＳ Ｐゴシック"/>
                    </a:rPr>
                    <a:t>Discover</a:t>
                  </a:r>
                </a:p>
              </p:txBody>
            </p:sp>
            <p:sp>
              <p:nvSpPr>
                <p:cNvPr id="337" name="TextBox 336"/>
                <p:cNvSpPr txBox="1"/>
                <p:nvPr/>
              </p:nvSpPr>
              <p:spPr>
                <a:xfrm rot="18900000">
                  <a:off x="3902456" y="3664173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002D5C">
                          <a:lumMod val="75000"/>
                          <a:lumOff val="25000"/>
                        </a:srgbClr>
                      </a:solidFill>
                      <a:latin typeface="Arial" charset="0"/>
                      <a:ea typeface="ＭＳ Ｐゴシック"/>
                    </a:rPr>
                    <a:t>Test</a:t>
                  </a:r>
                </a:p>
              </p:txBody>
            </p:sp>
            <p:sp>
              <p:nvSpPr>
                <p:cNvPr id="338" name="TextBox 337"/>
                <p:cNvSpPr txBox="1"/>
                <p:nvPr/>
              </p:nvSpPr>
              <p:spPr>
                <a:xfrm rot="18900000">
                  <a:off x="3873144" y="4011109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008000"/>
                      </a:solidFill>
                      <a:latin typeface="Arial" charset="0"/>
                      <a:ea typeface="ＭＳ Ｐゴシック"/>
                    </a:rPr>
                    <a:t>Develop</a:t>
                  </a: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 rot="18900000">
                  <a:off x="4305941" y="3631990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FF9933"/>
                      </a:solidFill>
                      <a:latin typeface="Arial" charset="0"/>
                      <a:ea typeface="ＭＳ Ｐゴシック"/>
                    </a:rPr>
                    <a:t>Design</a:t>
                  </a:r>
                </a:p>
              </p:txBody>
            </p:sp>
            <p:sp>
              <p:nvSpPr>
                <p:cNvPr id="327" name="TextBox 326"/>
                <p:cNvSpPr txBox="1"/>
                <p:nvPr/>
              </p:nvSpPr>
              <p:spPr>
                <a:xfrm rot="18900000">
                  <a:off x="4583896" y="3465302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990033"/>
                      </a:solidFill>
                      <a:latin typeface="Arial" charset="0"/>
                      <a:ea typeface="ＭＳ Ｐゴシック"/>
                    </a:rPr>
                    <a:t>Discover</a:t>
                  </a:r>
                </a:p>
              </p:txBody>
            </p:sp>
            <p:sp>
              <p:nvSpPr>
                <p:cNvPr id="328" name="TextBox 327"/>
                <p:cNvSpPr txBox="1"/>
                <p:nvPr/>
              </p:nvSpPr>
              <p:spPr>
                <a:xfrm rot="18900000">
                  <a:off x="4408887" y="3664173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002D5C">
                          <a:lumMod val="75000"/>
                          <a:lumOff val="25000"/>
                        </a:srgbClr>
                      </a:solidFill>
                      <a:latin typeface="Arial" charset="0"/>
                      <a:ea typeface="ＭＳ Ｐゴシック"/>
                    </a:rPr>
                    <a:t>Test</a:t>
                  </a:r>
                </a:p>
              </p:txBody>
            </p:sp>
            <p:sp>
              <p:nvSpPr>
                <p:cNvPr id="329" name="TextBox 328"/>
                <p:cNvSpPr txBox="1"/>
                <p:nvPr/>
              </p:nvSpPr>
              <p:spPr>
                <a:xfrm rot="18900000">
                  <a:off x="4379572" y="4011109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008000"/>
                      </a:solidFill>
                      <a:latin typeface="Arial" charset="0"/>
                      <a:ea typeface="ＭＳ Ｐゴシック"/>
                    </a:rPr>
                    <a:t>Develop</a:t>
                  </a:r>
                </a:p>
              </p:txBody>
            </p:sp>
            <p:sp>
              <p:nvSpPr>
                <p:cNvPr id="330" name="TextBox 329"/>
                <p:cNvSpPr txBox="1"/>
                <p:nvPr/>
              </p:nvSpPr>
              <p:spPr>
                <a:xfrm rot="18900000">
                  <a:off x="4812378" y="3631990"/>
                  <a:ext cx="402006" cy="179706"/>
                </a:xfrm>
                <a:prstGeom prst="rect">
                  <a:avLst/>
                </a:prstGeom>
                <a:noFill/>
                <a:effectLst>
                  <a:outerShdw blurRad="63500" dist="25400" sx="102000" sy="102000" algn="ctr" rotWithShape="0">
                    <a:schemeClr val="bg1"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63" dirty="0">
                      <a:solidFill>
                        <a:srgbClr val="FF9933"/>
                      </a:solidFill>
                      <a:latin typeface="Arial" charset="0"/>
                      <a:ea typeface="ＭＳ Ｐゴシック"/>
                    </a:rPr>
                    <a:t>Design</a:t>
                  </a:r>
                </a:p>
              </p:txBody>
            </p:sp>
          </p:grpSp>
          <p:sp>
            <p:nvSpPr>
              <p:cNvPr id="331" name="TextBox 330"/>
              <p:cNvSpPr txBox="1"/>
              <p:nvPr/>
            </p:nvSpPr>
            <p:spPr>
              <a:xfrm rot="18900000">
                <a:off x="4550991" y="3782887"/>
                <a:ext cx="426185" cy="24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300" b="1" dirty="0">
                    <a:solidFill>
                      <a:srgbClr val="FFFFFF"/>
                    </a:solidFill>
                    <a:latin typeface="Arial" charset="0"/>
                    <a:ea typeface="ＭＳ Ｐゴシック"/>
                  </a:rPr>
                  <a:t>Sprint #3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615019" y="535577"/>
            <a:ext cx="1016823" cy="848733"/>
            <a:chOff x="194333" y="714102"/>
            <a:chExt cx="1114682" cy="1131644"/>
          </a:xfrm>
        </p:grpSpPr>
        <p:grpSp>
          <p:nvGrpSpPr>
            <p:cNvPr id="20" name="Group 19"/>
            <p:cNvGrpSpPr/>
            <p:nvPr/>
          </p:nvGrpSpPr>
          <p:grpSpPr>
            <a:xfrm>
              <a:off x="194333" y="714102"/>
              <a:ext cx="1114682" cy="1131644"/>
              <a:chOff x="194333" y="714102"/>
              <a:chExt cx="1114682" cy="1131644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94333" y="714102"/>
                <a:ext cx="1114682" cy="1131644"/>
                <a:chOff x="194333" y="716483"/>
                <a:chExt cx="1114682" cy="1131644"/>
              </a:xfrm>
            </p:grpSpPr>
            <p:sp>
              <p:nvSpPr>
                <p:cNvPr id="249" name="Flowchart: Alternate Process 248"/>
                <p:cNvSpPr/>
                <p:nvPr/>
              </p:nvSpPr>
              <p:spPr>
                <a:xfrm>
                  <a:off x="246409" y="1156078"/>
                  <a:ext cx="979863" cy="617199"/>
                </a:xfrm>
                <a:prstGeom prst="flowChartAlternateProcess">
                  <a:avLst/>
                </a:prstGeom>
                <a:solidFill>
                  <a:schemeClr val="bg1"/>
                </a:solidFill>
                <a:ln w="12700">
                  <a:solidFill>
                    <a:schemeClr val="accent4">
                      <a:lumMod val="10000"/>
                      <a:lumOff val="9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525" b="1" dirty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6" name="Rectangular Callout 275"/>
                <p:cNvSpPr/>
                <p:nvPr/>
              </p:nvSpPr>
              <p:spPr>
                <a:xfrm>
                  <a:off x="194333" y="716483"/>
                  <a:ext cx="1114682" cy="1131644"/>
                </a:xfrm>
                <a:prstGeom prst="wedgeRectCallout">
                  <a:avLst>
                    <a:gd name="adj1" fmla="val -509"/>
                    <a:gd name="adj2" fmla="val 7352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675" b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088" y="1430712"/>
                  <a:ext cx="325318" cy="325318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393" y="909802"/>
                  <a:ext cx="820578" cy="178051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2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88185" y="1421318"/>
                  <a:ext cx="340980" cy="343980"/>
                </a:xfrm>
                <a:prstGeom prst="rect">
                  <a:avLst/>
                </a:prstGeom>
              </p:spPr>
            </p:pic>
            <p:sp>
              <p:nvSpPr>
                <p:cNvPr id="246" name="Flowchart: Alternate Process 245"/>
                <p:cNvSpPr/>
                <p:nvPr/>
              </p:nvSpPr>
              <p:spPr>
                <a:xfrm>
                  <a:off x="250086" y="1092631"/>
                  <a:ext cx="977694" cy="273249"/>
                </a:xfrm>
                <a:prstGeom prst="flowChartAlternateProcess">
                  <a:avLst/>
                </a:prstGeom>
                <a:solidFill>
                  <a:srgbClr val="666633"/>
                </a:solidFill>
                <a:ln>
                  <a:solidFill>
                    <a:srgbClr val="666633"/>
                  </a:soli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50" b="1" dirty="0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  <a:p>
                  <a:pPr algn="ctr" defTabSz="685800"/>
                  <a:r>
                    <a:rPr lang="en-US" sz="600" b="1" dirty="0">
                      <a:solidFill>
                        <a:srgbClr val="FFFFFF"/>
                      </a:solidFill>
                      <a:cs typeface="Arial" panose="020B0604020202020204" pitchFamily="34" charset="0"/>
                    </a:rPr>
                    <a:t>AUTOMATED TRACEABILITY</a:t>
                  </a:r>
                </a:p>
              </p:txBody>
            </p:sp>
          </p:grpSp>
          <p:pic>
            <p:nvPicPr>
              <p:cNvPr id="227" name="Picture 22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24117" y="750606"/>
                <a:ext cx="699492" cy="217374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6" cstate="print"/>
            <a:srcRect l="3276" t="53708" r="7763" b="4859"/>
            <a:stretch/>
          </p:blipFill>
          <p:spPr>
            <a:xfrm>
              <a:off x="899919" y="774440"/>
              <a:ext cx="379971" cy="114245"/>
            </a:xfrm>
            <a:prstGeom prst="rect">
              <a:avLst/>
            </a:prstGeom>
            <a:ln w="6350">
              <a:solidFill>
                <a:srgbClr val="FF0000"/>
              </a:solidFill>
            </a:ln>
          </p:spPr>
        </p:pic>
        <p:pic>
          <p:nvPicPr>
            <p:cNvPr id="197" name="Picture 196"/>
            <p:cNvPicPr>
              <a:picLocks noChangeAspect="1"/>
            </p:cNvPicPr>
            <p:nvPr/>
          </p:nvPicPr>
          <p:blipFill rotWithShape="1">
            <a:blip r:embed="rId27" cstate="print"/>
            <a:srcRect l="40075" t="8643" r="25478" b="48363"/>
            <a:stretch/>
          </p:blipFill>
          <p:spPr>
            <a:xfrm>
              <a:off x="962952" y="1492863"/>
              <a:ext cx="242134" cy="19510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98" name="Rectangle 197"/>
          <p:cNvSpPr/>
          <p:nvPr/>
        </p:nvSpPr>
        <p:spPr>
          <a:xfrm>
            <a:off x="6583905" y="-7139"/>
            <a:ext cx="24241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2100" b="1" dirty="0">
                <a:solidFill>
                  <a:srgbClr val="FFFFFF"/>
                </a:solidFill>
                <a:latin typeface="Calibri" panose="020F0502020204030204" pitchFamily="34" charset="0"/>
                <a:ea typeface="ＭＳ Ｐゴシック"/>
              </a:rPr>
              <a:t>DevOps Value Chain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2572955" y="488756"/>
            <a:ext cx="5361244" cy="36933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 defTabSz="685800"/>
            <a:r>
              <a:rPr lang="en-US" sz="900" b="1" i="1" dirty="0">
                <a:solidFill>
                  <a:srgbClr val="333333"/>
                </a:solidFill>
                <a:latin typeface="Calibri" panose="020F0502020204030204" pitchFamily="34" charset="0"/>
                <a:ea typeface="ＭＳ Ｐゴシック"/>
                <a:cs typeface="Aharoni" panose="02010803020104030203" pitchFamily="2" charset="-79"/>
              </a:rPr>
              <a:t>“Transform technology at Fannie Mae for repeatable and scalable software development services that increase quality, reduce costs, and improve time to market”</a:t>
            </a:r>
          </a:p>
        </p:txBody>
      </p:sp>
      <p:sp>
        <p:nvSpPr>
          <p:cNvPr id="2" name="Rectangle 1"/>
          <p:cNvSpPr/>
          <p:nvPr/>
        </p:nvSpPr>
        <p:spPr>
          <a:xfrm>
            <a:off x="3774284" y="3126198"/>
            <a:ext cx="1132041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675" b="1" i="1" dirty="0">
                <a:solidFill>
                  <a:srgbClr val="FFFFFF"/>
                </a:solidFill>
                <a:latin typeface="Arial Black" panose="020B0A04020102020204" pitchFamily="34" charset="0"/>
                <a:ea typeface="ＭＳ Ｐゴシック"/>
                <a:cs typeface="Aharoni" panose="02010803020104030203" pitchFamily="2" charset="-79"/>
              </a:rPr>
              <a:t>Continuous Delivery</a:t>
            </a:r>
          </a:p>
        </p:txBody>
      </p:sp>
      <p:grpSp>
        <p:nvGrpSpPr>
          <p:cNvPr id="2061" name="Group 2060"/>
          <p:cNvGrpSpPr/>
          <p:nvPr/>
        </p:nvGrpSpPr>
        <p:grpSpPr>
          <a:xfrm>
            <a:off x="3894918" y="3558509"/>
            <a:ext cx="2729110" cy="1371307"/>
            <a:chOff x="3884222" y="4744678"/>
            <a:chExt cx="3423814" cy="1828409"/>
          </a:xfrm>
        </p:grpSpPr>
        <p:grpSp>
          <p:nvGrpSpPr>
            <p:cNvPr id="254" name="Group 253"/>
            <p:cNvGrpSpPr/>
            <p:nvPr/>
          </p:nvGrpSpPr>
          <p:grpSpPr>
            <a:xfrm>
              <a:off x="3984322" y="4897297"/>
              <a:ext cx="1348952" cy="945558"/>
              <a:chOff x="6755677" y="4448762"/>
              <a:chExt cx="1129139" cy="945558"/>
            </a:xfrm>
          </p:grpSpPr>
          <p:sp>
            <p:nvSpPr>
              <p:cNvPr id="283" name="Rectangle 282"/>
              <p:cNvSpPr/>
              <p:nvPr/>
            </p:nvSpPr>
            <p:spPr>
              <a:xfrm>
                <a:off x="7367291" y="5169474"/>
                <a:ext cx="517525" cy="1156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1" name="Flowchart: Alternate Process 250"/>
              <p:cNvSpPr/>
              <p:nvPr/>
            </p:nvSpPr>
            <p:spPr>
              <a:xfrm>
                <a:off x="6755677" y="4668318"/>
                <a:ext cx="823329" cy="726002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accent4">
                    <a:lumMod val="10000"/>
                    <a:lumOff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525" b="1" dirty="0">
                  <a:solidFill>
                    <a:srgbClr val="FFFFFF"/>
                  </a:solidFill>
                  <a:cs typeface="Aharoni" panose="02010803020104030203" pitchFamily="2" charset="-79"/>
                </a:endParaRPr>
              </a:p>
            </p:txBody>
          </p:sp>
          <p:pic>
            <p:nvPicPr>
              <p:cNvPr id="252" name="Picture 251"/>
              <p:cNvPicPr>
                <a:picLocks noChangeAspect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667" t="2508" r="11333" b="19470"/>
              <a:stretch/>
            </p:blipFill>
            <p:spPr>
              <a:xfrm>
                <a:off x="6914903" y="4861059"/>
                <a:ext cx="511609" cy="532441"/>
              </a:xfrm>
              <a:prstGeom prst="rect">
                <a:avLst/>
              </a:prstGeom>
            </p:spPr>
          </p:pic>
          <p:sp>
            <p:nvSpPr>
              <p:cNvPr id="253" name="Flowchart: Alternate Process 252"/>
              <p:cNvSpPr/>
              <p:nvPr/>
            </p:nvSpPr>
            <p:spPr>
              <a:xfrm>
                <a:off x="6763267" y="4448762"/>
                <a:ext cx="823329" cy="364333"/>
              </a:xfrm>
              <a:prstGeom prst="flowChartAlternateProcess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563" b="1" dirty="0">
                    <a:solidFill>
                      <a:srgbClr val="FFFFFF"/>
                    </a:solidFill>
                    <a:cs typeface="Aharoni" panose="02010803020104030203" pitchFamily="2" charset="-79"/>
                  </a:rPr>
                  <a:t>TEST AUTOMATION</a:t>
                </a:r>
              </a:p>
            </p:txBody>
          </p:sp>
        </p:grpSp>
        <p:grpSp>
          <p:nvGrpSpPr>
            <p:cNvPr id="258" name="Group 271"/>
            <p:cNvGrpSpPr/>
            <p:nvPr/>
          </p:nvGrpSpPr>
          <p:grpSpPr>
            <a:xfrm>
              <a:off x="5069401" y="4908246"/>
              <a:ext cx="989357" cy="923315"/>
              <a:chOff x="4180475" y="2796324"/>
              <a:chExt cx="1135764" cy="945559"/>
            </a:xfrm>
          </p:grpSpPr>
          <p:sp>
            <p:nvSpPr>
              <p:cNvPr id="265" name="Flowchart: Alternate Process 264"/>
              <p:cNvSpPr/>
              <p:nvPr/>
            </p:nvSpPr>
            <p:spPr>
              <a:xfrm>
                <a:off x="4180475" y="3015881"/>
                <a:ext cx="1133489" cy="726002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accent4">
                    <a:lumMod val="10000"/>
                    <a:lumOff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525" b="1" dirty="0">
                  <a:solidFill>
                    <a:srgbClr val="FFFFFF"/>
                  </a:solidFill>
                  <a:cs typeface="Aharoni" panose="02010803020104030203" pitchFamily="2" charset="-79"/>
                </a:endParaRPr>
              </a:p>
            </p:txBody>
          </p:sp>
          <p:sp>
            <p:nvSpPr>
              <p:cNvPr id="266" name="Flowchart: Alternate Process 265"/>
              <p:cNvSpPr/>
              <p:nvPr/>
            </p:nvSpPr>
            <p:spPr>
              <a:xfrm>
                <a:off x="4182750" y="2796324"/>
                <a:ext cx="1133489" cy="364333"/>
              </a:xfrm>
              <a:prstGeom prst="flowChartAlternateProces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563" b="1" dirty="0">
                    <a:solidFill>
                      <a:srgbClr val="333333"/>
                    </a:solidFill>
                    <a:cs typeface="Aharoni" panose="02010803020104030203" pitchFamily="2" charset="-79"/>
                  </a:rPr>
                  <a:t>AUTOMATED DATA VALIDATION</a:t>
                </a:r>
              </a:p>
            </p:txBody>
          </p:sp>
        </p:grpSp>
        <p:pic>
          <p:nvPicPr>
            <p:cNvPr id="180" name="Picture 25" descr="Automated mobile testing with Cucumber &amp; Appium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4121834" y="6008744"/>
              <a:ext cx="744998" cy="317866"/>
            </a:xfrm>
            <a:prstGeom prst="rect">
              <a:avLst/>
            </a:prstGeom>
            <a:noFill/>
          </p:spPr>
        </p:pic>
        <p:grpSp>
          <p:nvGrpSpPr>
            <p:cNvPr id="184" name="Group 183"/>
            <p:cNvGrpSpPr/>
            <p:nvPr/>
          </p:nvGrpSpPr>
          <p:grpSpPr>
            <a:xfrm>
              <a:off x="4114690" y="5887261"/>
              <a:ext cx="954157" cy="241698"/>
              <a:chOff x="4773325" y="4974833"/>
              <a:chExt cx="954157" cy="241698"/>
            </a:xfrm>
          </p:grpSpPr>
          <p:pic>
            <p:nvPicPr>
              <p:cNvPr id="185" name="Picture 21" descr="Selenium Logo"/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4773325" y="4974833"/>
                <a:ext cx="250066" cy="226310"/>
              </a:xfrm>
              <a:prstGeom prst="rect">
                <a:avLst/>
              </a:prstGeom>
              <a:noFill/>
            </p:spPr>
          </p:pic>
          <p:sp>
            <p:nvSpPr>
              <p:cNvPr id="193" name="TextBox 192"/>
              <p:cNvSpPr txBox="1"/>
              <p:nvPr/>
            </p:nvSpPr>
            <p:spPr>
              <a:xfrm>
                <a:off x="4946926" y="4985700"/>
                <a:ext cx="780556" cy="230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525" b="1" dirty="0">
                    <a:solidFill>
                      <a:srgbClr val="333333"/>
                    </a:solidFill>
                    <a:latin typeface="Arial"/>
                    <a:ea typeface="ＭＳ Ｐゴシック"/>
                  </a:rPr>
                  <a:t>SeleniumHQ</a:t>
                </a:r>
              </a:p>
            </p:txBody>
          </p:sp>
        </p:grpSp>
        <p:sp>
          <p:nvSpPr>
            <p:cNvPr id="135" name="Rectangular Callout 134"/>
            <p:cNvSpPr/>
            <p:nvPr/>
          </p:nvSpPr>
          <p:spPr>
            <a:xfrm rot="10800000">
              <a:off x="3884222" y="4744678"/>
              <a:ext cx="3423814" cy="1828409"/>
            </a:xfrm>
            <a:prstGeom prst="wedgeRectCallout">
              <a:avLst>
                <a:gd name="adj1" fmla="val -12379"/>
                <a:gd name="adj2" fmla="val 8772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675" b="1">
                <a:solidFill>
                  <a:srgbClr val="FFFFFF"/>
                </a:solidFill>
              </a:endParaRPr>
            </a:p>
          </p:txBody>
        </p:sp>
        <p:pic>
          <p:nvPicPr>
            <p:cNvPr id="350" name="Picture 349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3381" y="5329148"/>
              <a:ext cx="508216" cy="493811"/>
            </a:xfrm>
            <a:prstGeom prst="rect">
              <a:avLst/>
            </a:prstGeom>
          </p:spPr>
        </p:pic>
        <p:pic>
          <p:nvPicPr>
            <p:cNvPr id="352" name="Picture 351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5357" y="5905807"/>
              <a:ext cx="221803" cy="228495"/>
            </a:xfrm>
            <a:prstGeom prst="rect">
              <a:avLst/>
            </a:prstGeom>
          </p:spPr>
        </p:pic>
        <p:sp>
          <p:nvSpPr>
            <p:cNvPr id="353" name="TextBox 352"/>
            <p:cNvSpPr txBox="1"/>
            <p:nvPr/>
          </p:nvSpPr>
          <p:spPr>
            <a:xfrm>
              <a:off x="5350882" y="5884148"/>
              <a:ext cx="7100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450" b="1" dirty="0">
                  <a:solidFill>
                    <a:srgbClr val="003366">
                      <a:lumMod val="75000"/>
                    </a:srgbClr>
                  </a:solidFill>
                  <a:latin typeface="Arial"/>
                  <a:ea typeface="ＭＳ Ｐゴシック"/>
                </a:rPr>
                <a:t>Data Testing</a:t>
              </a:r>
            </a:p>
            <a:p>
              <a:pPr defTabSz="685800"/>
              <a:r>
                <a:rPr lang="en-US" sz="450" b="1" dirty="0">
                  <a:solidFill>
                    <a:srgbClr val="003366">
                      <a:lumMod val="75000"/>
                    </a:srgbClr>
                  </a:solidFill>
                  <a:latin typeface="Arial"/>
                  <a:ea typeface="ＭＳ Ｐゴシック"/>
                </a:rPr>
                <a:t>Framework</a:t>
              </a: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5151781" y="5905885"/>
              <a:ext cx="820008" cy="228418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525" b="1">
                <a:solidFill>
                  <a:srgbClr val="FFFFFF"/>
                </a:solidFill>
              </a:endParaRPr>
            </a:p>
          </p:txBody>
        </p:sp>
        <p:grpSp>
          <p:nvGrpSpPr>
            <p:cNvPr id="223" name="Group 271"/>
            <p:cNvGrpSpPr/>
            <p:nvPr/>
          </p:nvGrpSpPr>
          <p:grpSpPr>
            <a:xfrm>
              <a:off x="6165721" y="4908246"/>
              <a:ext cx="989357" cy="923315"/>
              <a:chOff x="4180475" y="2796324"/>
              <a:chExt cx="1135764" cy="945559"/>
            </a:xfrm>
          </p:grpSpPr>
          <p:sp>
            <p:nvSpPr>
              <p:cNvPr id="224" name="Flowchart: Alternate Process 223"/>
              <p:cNvSpPr/>
              <p:nvPr/>
            </p:nvSpPr>
            <p:spPr>
              <a:xfrm>
                <a:off x="4180475" y="3015881"/>
                <a:ext cx="1133489" cy="726002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accent4">
                    <a:lumMod val="10000"/>
                    <a:lumOff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525" b="1" dirty="0">
                  <a:solidFill>
                    <a:srgbClr val="FFFFFF"/>
                  </a:solidFill>
                  <a:cs typeface="Aharoni" panose="02010803020104030203" pitchFamily="2" charset="-79"/>
                </a:endParaRPr>
              </a:p>
            </p:txBody>
          </p:sp>
          <p:sp>
            <p:nvSpPr>
              <p:cNvPr id="225" name="Flowchart: Alternate Process 224"/>
              <p:cNvSpPr/>
              <p:nvPr/>
            </p:nvSpPr>
            <p:spPr>
              <a:xfrm>
                <a:off x="4182750" y="2796324"/>
                <a:ext cx="1133489" cy="364333"/>
              </a:xfrm>
              <a:prstGeom prst="flowChartAlternateProcess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563" b="1" dirty="0">
                    <a:solidFill>
                      <a:srgbClr val="FFFFFF"/>
                    </a:solidFill>
                    <a:cs typeface="Aharoni" panose="02010803020104030203" pitchFamily="2" charset="-79"/>
                  </a:rPr>
                  <a:t>TEST PERFORMANCE</a:t>
                </a:r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75772" y="5382204"/>
              <a:ext cx="975360" cy="2971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41" r="22701" b="33084"/>
            <a:stretch/>
          </p:blipFill>
          <p:spPr>
            <a:xfrm>
              <a:off x="6221887" y="5933940"/>
              <a:ext cx="895683" cy="16640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2051" name="Picture 2050"/>
            <p:cNvPicPr>
              <a:picLocks noChangeAspect="1"/>
            </p:cNvPicPr>
            <p:nvPr/>
          </p:nvPicPr>
          <p:blipFill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79" r="3103" b="9402"/>
            <a:stretch/>
          </p:blipFill>
          <p:spPr>
            <a:xfrm>
              <a:off x="6218712" y="6153152"/>
              <a:ext cx="898858" cy="155066"/>
            </a:xfrm>
            <a:prstGeom prst="rect">
              <a:avLst/>
            </a:prstGeom>
          </p:spPr>
        </p:pic>
        <p:grpSp>
          <p:nvGrpSpPr>
            <p:cNvPr id="2060" name="Group 2059"/>
            <p:cNvGrpSpPr/>
            <p:nvPr/>
          </p:nvGrpSpPr>
          <p:grpSpPr>
            <a:xfrm>
              <a:off x="4143938" y="6334644"/>
              <a:ext cx="702499" cy="171993"/>
              <a:chOff x="9648824" y="1366838"/>
              <a:chExt cx="7757631" cy="1899311"/>
            </a:xfrm>
          </p:grpSpPr>
          <p:pic>
            <p:nvPicPr>
              <p:cNvPr id="2056" name="Picture 2055"/>
              <p:cNvPicPr>
                <a:picLocks noChangeAspect="1"/>
              </p:cNvPicPr>
              <p:nvPr/>
            </p:nvPicPr>
            <p:blipFill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76" t="5249" r="7319" b="53619"/>
              <a:stretch/>
            </p:blipFill>
            <p:spPr>
              <a:xfrm>
                <a:off x="9648824" y="1366838"/>
                <a:ext cx="5000625" cy="1895475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92" t="5249" r="7319" b="53619"/>
              <a:stretch/>
            </p:blipFill>
            <p:spPr>
              <a:xfrm>
                <a:off x="14641188" y="1367608"/>
                <a:ext cx="2019299" cy="1895475"/>
              </a:xfrm>
              <a:prstGeom prst="rect">
                <a:avLst/>
              </a:prstGeom>
            </p:spPr>
          </p:pic>
          <p:pic>
            <p:nvPicPr>
              <p:cNvPr id="267" name="Picture 266"/>
              <p:cNvPicPr>
                <a:picLocks noChangeAspect="1"/>
              </p:cNvPicPr>
              <p:nvPr/>
            </p:nvPicPr>
            <p:blipFill rotWithShape="1"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92" t="5249" r="7319" b="53619"/>
              <a:stretch/>
            </p:blipFill>
            <p:spPr>
              <a:xfrm>
                <a:off x="15387156" y="1370674"/>
                <a:ext cx="2019299" cy="1895475"/>
              </a:xfrm>
              <a:prstGeom prst="rect">
                <a:avLst/>
              </a:prstGeom>
            </p:spPr>
          </p:pic>
          <p:pic>
            <p:nvPicPr>
              <p:cNvPr id="273" name="Picture 272"/>
              <p:cNvPicPr>
                <a:picLocks noChangeAspect="1"/>
              </p:cNvPicPr>
              <p:nvPr/>
            </p:nvPicPr>
            <p:blipFill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7" t="47163" r="12816" b="15797"/>
              <a:stretch/>
            </p:blipFill>
            <p:spPr>
              <a:xfrm>
                <a:off x="12724386" y="1487103"/>
                <a:ext cx="4480266" cy="1656072"/>
              </a:xfrm>
              <a:prstGeom prst="rect">
                <a:avLst/>
              </a:prstGeom>
            </p:spPr>
          </p:pic>
        </p:grpSp>
      </p:grpSp>
      <p:pic>
        <p:nvPicPr>
          <p:cNvPr id="226" name="Picture 225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459" flipH="1">
            <a:off x="1291613" y="1602317"/>
            <a:ext cx="240618" cy="31197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118943" y="1010460"/>
            <a:ext cx="1255291" cy="1382546"/>
            <a:chOff x="4805953" y="1347279"/>
            <a:chExt cx="1673721" cy="1843395"/>
          </a:xfrm>
        </p:grpSpPr>
        <p:grpSp>
          <p:nvGrpSpPr>
            <p:cNvPr id="141" name="Group 140"/>
            <p:cNvGrpSpPr/>
            <p:nvPr/>
          </p:nvGrpSpPr>
          <p:grpSpPr>
            <a:xfrm>
              <a:off x="4805953" y="1347279"/>
              <a:ext cx="1673721" cy="1843395"/>
              <a:chOff x="4805953" y="1347279"/>
              <a:chExt cx="1673721" cy="1843395"/>
            </a:xfrm>
          </p:grpSpPr>
          <p:pic>
            <p:nvPicPr>
              <p:cNvPr id="231" name="Picture 37" descr="http://bitools.org/wp-content/uploads/2011/11/Spotfire.png"/>
              <p:cNvPicPr>
                <a:picLocks noChangeAspect="1"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198" y="1685125"/>
                <a:ext cx="840965" cy="276719"/>
              </a:xfrm>
              <a:prstGeom prst="rect">
                <a:avLst/>
              </a:prstGeom>
              <a:noFill/>
            </p:spPr>
          </p:pic>
          <p:grpSp>
            <p:nvGrpSpPr>
              <p:cNvPr id="232" name="Group 231"/>
              <p:cNvGrpSpPr/>
              <p:nvPr/>
            </p:nvGrpSpPr>
            <p:grpSpPr>
              <a:xfrm>
                <a:off x="5149164" y="1998929"/>
                <a:ext cx="979863" cy="1010012"/>
                <a:chOff x="3406232" y="1251969"/>
                <a:chExt cx="979863" cy="1010012"/>
              </a:xfrm>
            </p:grpSpPr>
            <p:sp>
              <p:nvSpPr>
                <p:cNvPr id="233" name="Flowchart: Alternate Process 232"/>
                <p:cNvSpPr/>
                <p:nvPr/>
              </p:nvSpPr>
              <p:spPr>
                <a:xfrm>
                  <a:off x="3406232" y="1450575"/>
                  <a:ext cx="979862" cy="811406"/>
                </a:xfrm>
                <a:prstGeom prst="flowChartAlternateProcess">
                  <a:avLst/>
                </a:prstGeom>
                <a:solidFill>
                  <a:schemeClr val="bg1"/>
                </a:solidFill>
                <a:ln w="12700">
                  <a:solidFill>
                    <a:schemeClr val="accent4">
                      <a:lumMod val="10000"/>
                      <a:lumOff val="9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525" b="1" dirty="0">
                    <a:solidFill>
                      <a:srgbClr val="FFFFFF"/>
                    </a:solidFill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234" name="Flowchart: Alternate Process 233"/>
                <p:cNvSpPr/>
                <p:nvPr/>
              </p:nvSpPr>
              <p:spPr>
                <a:xfrm>
                  <a:off x="3408402" y="1251969"/>
                  <a:ext cx="977693" cy="360414"/>
                </a:xfrm>
                <a:prstGeom prst="flowChartAlternateProcess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r>
                    <a:rPr lang="en-US" sz="563" b="1" dirty="0">
                      <a:solidFill>
                        <a:srgbClr val="333333"/>
                      </a:solidFill>
                      <a:cs typeface="Aharoni" panose="02010803020104030203" pitchFamily="2" charset="-79"/>
                    </a:rPr>
                    <a:t>Automated Reporting</a:t>
                  </a:r>
                </a:p>
              </p:txBody>
            </p:sp>
          </p:grpSp>
          <p:pic>
            <p:nvPicPr>
              <p:cNvPr id="244" name="Picture 31" descr="Marketing-Performance-Metrics">
                <a:hlinkClick r:id="rId41"/>
              </p:cNvPr>
              <p:cNvPicPr>
                <a:picLocks noChangeAspect="1" noChangeArrowheads="1"/>
              </p:cNvPicPr>
              <p:nvPr/>
            </p:nvPicPr>
            <p:blipFill>
              <a:blip r:embed="rId42" cstate="print"/>
              <a:srcRect/>
              <a:stretch>
                <a:fillRect/>
              </a:stretch>
            </p:blipFill>
            <p:spPr bwMode="auto">
              <a:xfrm>
                <a:off x="5288647" y="2427582"/>
                <a:ext cx="737705" cy="550820"/>
              </a:xfrm>
              <a:prstGeom prst="rect">
                <a:avLst/>
              </a:prstGeom>
              <a:noFill/>
            </p:spPr>
          </p:pic>
          <p:sp>
            <p:nvSpPr>
              <p:cNvPr id="131" name="Rectangular Callout 130"/>
              <p:cNvSpPr/>
              <p:nvPr/>
            </p:nvSpPr>
            <p:spPr>
              <a:xfrm>
                <a:off x="4805953" y="1347279"/>
                <a:ext cx="1673721" cy="1843395"/>
              </a:xfrm>
              <a:prstGeom prst="wedgeRectCallout">
                <a:avLst>
                  <a:gd name="adj1" fmla="val -17554"/>
                  <a:gd name="adj2" fmla="val 7516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3" cstate="print"/>
            <a:srcRect l="13885" t="16159" r="14687" b="13528"/>
            <a:stretch/>
          </p:blipFill>
          <p:spPr>
            <a:xfrm>
              <a:off x="5820283" y="1729259"/>
              <a:ext cx="381000" cy="128588"/>
            </a:xfrm>
            <a:prstGeom prst="rect">
              <a:avLst/>
            </a:prstGeom>
          </p:spPr>
        </p:pic>
      </p:grpSp>
      <p:sp>
        <p:nvSpPr>
          <p:cNvPr id="186" name="Flowchart: Alternate Process 185"/>
          <p:cNvSpPr/>
          <p:nvPr/>
        </p:nvSpPr>
        <p:spPr>
          <a:xfrm>
            <a:off x="297181" y="3882988"/>
            <a:ext cx="828905" cy="544502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4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525" b="1" dirty="0">
              <a:solidFill>
                <a:srgbClr val="FFFFFF"/>
              </a:solidFill>
              <a:cs typeface="Aharoni" panose="02010803020104030203" pitchFamily="2" charset="-79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299069" y="3718321"/>
            <a:ext cx="828905" cy="688551"/>
            <a:chOff x="2094035" y="4837332"/>
            <a:chExt cx="996457" cy="918067"/>
          </a:xfrm>
        </p:grpSpPr>
        <p:sp>
          <p:nvSpPr>
            <p:cNvPr id="187" name="Flowchart: Alternate Process 186"/>
            <p:cNvSpPr/>
            <p:nvPr/>
          </p:nvSpPr>
          <p:spPr>
            <a:xfrm>
              <a:off x="2094035" y="4837332"/>
              <a:ext cx="996457" cy="36433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525" b="1" dirty="0">
                  <a:solidFill>
                    <a:srgbClr val="FFFFFF"/>
                  </a:solidFill>
                  <a:cs typeface="Aharoni" panose="02010803020104030203" pitchFamily="2" charset="-79"/>
                </a:rPr>
                <a:t>ENVIRONMENT</a:t>
              </a:r>
            </a:p>
            <a:p>
              <a:pPr algn="ctr" defTabSz="685800"/>
              <a:r>
                <a:rPr lang="en-US" sz="525" b="1" dirty="0">
                  <a:solidFill>
                    <a:srgbClr val="FFFFFF"/>
                  </a:solidFill>
                  <a:cs typeface="Aharoni" panose="02010803020104030203" pitchFamily="2" charset="-79"/>
                </a:rPr>
                <a:t>CONFIGURATION</a:t>
              </a:r>
            </a:p>
          </p:txBody>
        </p:sp>
        <p:grpSp>
          <p:nvGrpSpPr>
            <p:cNvPr id="188" name="Group 2071"/>
            <p:cNvGrpSpPr/>
            <p:nvPr/>
          </p:nvGrpSpPr>
          <p:grpSpPr>
            <a:xfrm>
              <a:off x="2190827" y="5338835"/>
              <a:ext cx="438581" cy="295369"/>
              <a:chOff x="6637310" y="4229100"/>
              <a:chExt cx="438581" cy="295369"/>
            </a:xfrm>
          </p:grpSpPr>
          <p:sp>
            <p:nvSpPr>
              <p:cNvPr id="190" name="Rounded Rectangle 189"/>
              <p:cNvSpPr/>
              <p:nvPr/>
            </p:nvSpPr>
            <p:spPr>
              <a:xfrm>
                <a:off x="6681788" y="4229100"/>
                <a:ext cx="283369" cy="28336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952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6691051" y="4239060"/>
                <a:ext cx="261938" cy="26193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shade val="30000"/>
                      <a:satMod val="115000"/>
                    </a:schemeClr>
                  </a:gs>
                  <a:gs pos="62000">
                    <a:schemeClr val="accent2">
                      <a:lumMod val="40000"/>
                      <a:lumOff val="6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675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6637310" y="4247471"/>
                <a:ext cx="438581" cy="27699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750" b="1" dirty="0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VM</a:t>
                </a:r>
              </a:p>
            </p:txBody>
          </p:sp>
        </p:grpSp>
        <p:pic>
          <p:nvPicPr>
            <p:cNvPr id="189" name="Picture 188"/>
            <p:cNvPicPr>
              <a:picLocks noChangeAspect="1"/>
            </p:cNvPicPr>
            <p:nvPr/>
          </p:nvPicPr>
          <p:blipFill rotWithShape="1">
            <a:blip r:embed="rId44" cstate="print">
              <a:extLst>
                <a:ext uri="{BEBA8EAE-BF5A-486C-A8C5-ECC9F3942E4B}">
                  <a14:imgProps xmlns:a14="http://schemas.microsoft.com/office/drawing/2010/main">
                    <a14:imgLayer r:embed="rId4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5966" y="5263836"/>
              <a:ext cx="243019" cy="491563"/>
            </a:xfrm>
            <a:prstGeom prst="rect">
              <a:avLst/>
            </a:prstGeom>
          </p:spPr>
        </p:pic>
      </p:grpSp>
      <p:sp>
        <p:nvSpPr>
          <p:cNvPr id="201" name="Flowchart: Alternate Process 200"/>
          <p:cNvSpPr/>
          <p:nvPr/>
        </p:nvSpPr>
        <p:spPr>
          <a:xfrm>
            <a:off x="2132331" y="3870707"/>
            <a:ext cx="860417" cy="544741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4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525" b="1" dirty="0">
              <a:solidFill>
                <a:srgbClr val="FFFFFF"/>
              </a:solidFill>
              <a:cs typeface="Aharoni" panose="02010803020104030203" pitchFamily="2" charset="-79"/>
            </a:endParaRPr>
          </a:p>
        </p:txBody>
      </p:sp>
      <p:sp>
        <p:nvSpPr>
          <p:cNvPr id="203" name="Flowchart: Alternate Process 202"/>
          <p:cNvSpPr/>
          <p:nvPr/>
        </p:nvSpPr>
        <p:spPr>
          <a:xfrm>
            <a:off x="2133989" y="3709912"/>
            <a:ext cx="866008" cy="299255"/>
          </a:xfrm>
          <a:prstGeom prst="flowChartAlternateProcess">
            <a:avLst/>
          </a:prstGeom>
          <a:solidFill>
            <a:srgbClr val="0071E2"/>
          </a:solidFill>
          <a:ln>
            <a:solidFill>
              <a:srgbClr val="0071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563" b="1" dirty="0">
                <a:solidFill>
                  <a:srgbClr val="FFFFFF"/>
                </a:solidFill>
                <a:cs typeface="Aharoni" panose="02010803020104030203" pitchFamily="2" charset="-79"/>
              </a:rPr>
              <a:t>SERVICE VIRTUALIZATION</a:t>
            </a:r>
          </a:p>
        </p:txBody>
      </p:sp>
      <p:pic>
        <p:nvPicPr>
          <p:cNvPr id="181" name="Picture 9" descr="http://www.vmware.com/files/images/vmrc/VMware_logo_gry_RGB_72dpi.jpg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357104" y="4562804"/>
            <a:ext cx="629614" cy="197766"/>
          </a:xfrm>
          <a:prstGeom prst="rect">
            <a:avLst/>
          </a:prstGeom>
          <a:noFill/>
        </p:spPr>
      </p:pic>
      <p:pic>
        <p:nvPicPr>
          <p:cNvPr id="182" name="Picture 11" descr="http://puppetlabs.com/wp-content/uploads/2010/12/PL_logo_horizontal_RGB_sm.jp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92" y="4742005"/>
            <a:ext cx="431124" cy="112169"/>
          </a:xfrm>
          <a:prstGeom prst="rect">
            <a:avLst/>
          </a:prstGeom>
          <a:noFill/>
        </p:spPr>
      </p:pic>
      <p:pic>
        <p:nvPicPr>
          <p:cNvPr id="183" name="Picture 17" descr="Cloud 1 1">
            <a:hlinkClick r:id="rId48"/>
          </p:cNvPr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2083998" y="4483590"/>
            <a:ext cx="957234" cy="126032"/>
          </a:xfrm>
          <a:prstGeom prst="rect">
            <a:avLst/>
          </a:prstGeom>
          <a:noFill/>
        </p:spPr>
      </p:pic>
      <p:sp>
        <p:nvSpPr>
          <p:cNvPr id="124" name="Rectangular Callout 123"/>
          <p:cNvSpPr/>
          <p:nvPr/>
        </p:nvSpPr>
        <p:spPr>
          <a:xfrm rot="10800000">
            <a:off x="203062" y="3549908"/>
            <a:ext cx="2921070" cy="1371307"/>
          </a:xfrm>
          <a:prstGeom prst="wedgeRectCallout">
            <a:avLst>
              <a:gd name="adj1" fmla="val 15487"/>
              <a:gd name="adj2" fmla="val 825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675" b="1">
              <a:solidFill>
                <a:srgbClr val="FFFFFF"/>
              </a:solidFill>
            </a:endParaRPr>
          </a:p>
        </p:txBody>
      </p:sp>
      <p:sp>
        <p:nvSpPr>
          <p:cNvPr id="144" name="Right Arrow 143"/>
          <p:cNvSpPr/>
          <p:nvPr/>
        </p:nvSpPr>
        <p:spPr>
          <a:xfrm>
            <a:off x="2367046" y="4150448"/>
            <a:ext cx="60015" cy="107264"/>
          </a:xfrm>
          <a:prstGeom prst="rightArrow">
            <a:avLst/>
          </a:prstGeom>
          <a:gradFill flip="none" rotWithShape="1">
            <a:gsLst>
              <a:gs pos="0">
                <a:srgbClr val="0064AF"/>
              </a:gs>
              <a:gs pos="100000">
                <a:srgbClr val="00B0CA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675" b="1" dirty="0">
              <a:solidFill>
                <a:srgbClr val="FFFFFF"/>
              </a:solidFill>
            </a:endParaRPr>
          </a:p>
        </p:txBody>
      </p:sp>
      <p:pic>
        <p:nvPicPr>
          <p:cNvPr id="215" name="Picture 214" descr="Application-service-education.png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737" y="4083231"/>
            <a:ext cx="203510" cy="194433"/>
          </a:xfrm>
          <a:prstGeom prst="rect">
            <a:avLst/>
          </a:prstGeom>
        </p:spPr>
      </p:pic>
      <p:pic>
        <p:nvPicPr>
          <p:cNvPr id="216" name="Picture 215" descr="migrate-services.png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313" y="4077309"/>
            <a:ext cx="174675" cy="200354"/>
          </a:xfrm>
          <a:prstGeom prst="rect">
            <a:avLst/>
          </a:prstGeom>
        </p:spPr>
      </p:pic>
      <p:pic>
        <p:nvPicPr>
          <p:cNvPr id="217" name="Picture 216" descr="Proven Methodology-services.png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647" y="4092963"/>
            <a:ext cx="240700" cy="184701"/>
          </a:xfrm>
          <a:prstGeom prst="rect">
            <a:avLst/>
          </a:prstGeom>
        </p:spPr>
      </p:pic>
      <p:sp>
        <p:nvSpPr>
          <p:cNvPr id="218" name="Right Arrow 217"/>
          <p:cNvSpPr/>
          <p:nvPr/>
        </p:nvSpPr>
        <p:spPr>
          <a:xfrm>
            <a:off x="2682866" y="4150448"/>
            <a:ext cx="60015" cy="107264"/>
          </a:xfrm>
          <a:prstGeom prst="rightArrow">
            <a:avLst/>
          </a:prstGeom>
          <a:gradFill flip="none" rotWithShape="1">
            <a:gsLst>
              <a:gs pos="0">
                <a:srgbClr val="0064AF"/>
              </a:gs>
              <a:gs pos="100000">
                <a:srgbClr val="00B0CA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675" b="1" dirty="0">
              <a:solidFill>
                <a:srgbClr val="FFFFFF"/>
              </a:solidFill>
            </a:endParaRPr>
          </a:p>
        </p:txBody>
      </p:sp>
      <p:pic>
        <p:nvPicPr>
          <p:cNvPr id="222" name="Picture 221" descr="image001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392496" y="4470099"/>
            <a:ext cx="493324" cy="13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25"/>
          <p:cNvGrpSpPr/>
          <p:nvPr/>
        </p:nvGrpSpPr>
        <p:grpSpPr>
          <a:xfrm>
            <a:off x="1221765" y="3709911"/>
            <a:ext cx="824654" cy="1189653"/>
            <a:chOff x="1221765" y="3709911"/>
            <a:chExt cx="824654" cy="1189653"/>
          </a:xfrm>
        </p:grpSpPr>
        <p:sp>
          <p:nvSpPr>
            <p:cNvPr id="206" name="Flowchart: Alternate Process 205"/>
            <p:cNvSpPr/>
            <p:nvPr/>
          </p:nvSpPr>
          <p:spPr>
            <a:xfrm>
              <a:off x="1221765" y="3870705"/>
              <a:ext cx="822999" cy="558651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accent4">
                  <a:lumMod val="10000"/>
                  <a:lumOff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525" b="1" dirty="0">
                <a:solidFill>
                  <a:srgbClr val="FFFFFF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8" name="Flowchart: Alternate Process 207"/>
            <p:cNvSpPr/>
            <p:nvPr/>
          </p:nvSpPr>
          <p:spPr>
            <a:xfrm>
              <a:off x="1223420" y="3709911"/>
              <a:ext cx="822999" cy="266822"/>
            </a:xfrm>
            <a:prstGeom prst="flowChartAlternateProcess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563" b="1" dirty="0">
                  <a:solidFill>
                    <a:srgbClr val="FFFFFF"/>
                  </a:solidFill>
                  <a:cs typeface="Aharoni" panose="02010803020104030203" pitchFamily="2" charset="-79"/>
                </a:rPr>
                <a:t>TEST DATA DELIVERY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73500" y="4438463"/>
              <a:ext cx="657421" cy="207749"/>
              <a:chOff x="1427080" y="5928579"/>
              <a:chExt cx="924062" cy="323877"/>
            </a:xfrm>
          </p:grpSpPr>
          <p:pic>
            <p:nvPicPr>
              <p:cNvPr id="202" name="Picture 201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1978" y="5976271"/>
                <a:ext cx="221803" cy="228495"/>
              </a:xfrm>
              <a:prstGeom prst="rect">
                <a:avLst/>
              </a:prstGeom>
            </p:spPr>
          </p:pic>
          <p:sp>
            <p:nvSpPr>
              <p:cNvPr id="220" name="TextBox 219"/>
              <p:cNvSpPr txBox="1"/>
              <p:nvPr/>
            </p:nvSpPr>
            <p:spPr>
              <a:xfrm>
                <a:off x="1589804" y="5928579"/>
                <a:ext cx="761338" cy="3238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/>
                <a:r>
                  <a:rPr lang="en-US" sz="375" b="1" dirty="0">
                    <a:solidFill>
                      <a:srgbClr val="003366">
                        <a:lumMod val="75000"/>
                      </a:srgbClr>
                    </a:solidFill>
                    <a:latin typeface="Arial"/>
                    <a:ea typeface="ＭＳ Ｐゴシック"/>
                  </a:rPr>
                  <a:t>Data Generator</a:t>
                </a: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1427080" y="5976271"/>
                <a:ext cx="846283" cy="228418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525" b="1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26" name="Picture 2" descr="https://careers.informatica.com/dist/informatica/assets/informatica-og-logo.jpg">
              <a:hlinkClick r:id="rId54"/>
            </p:cNvPr>
            <p:cNvPicPr>
              <a:picLocks noChangeAspect="1" noChangeArrowheads="1"/>
            </p:cNvPicPr>
            <p:nvPr/>
          </p:nvPicPr>
          <p:blipFill rotWithShape="1"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48" b="26584"/>
            <a:stretch/>
          </p:blipFill>
          <p:spPr bwMode="auto">
            <a:xfrm>
              <a:off x="1367749" y="4641905"/>
              <a:ext cx="613729" cy="136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596" y="4763047"/>
              <a:ext cx="595568" cy="136517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000" y="4022002"/>
              <a:ext cx="402476" cy="374815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486" y="4054087"/>
              <a:ext cx="386842" cy="3274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8439" y="457761"/>
            <a:ext cx="9160145" cy="4531157"/>
            <a:chOff x="-8439" y="457761"/>
            <a:chExt cx="9160145" cy="4531157"/>
          </a:xfrm>
        </p:grpSpPr>
        <p:sp>
          <p:nvSpPr>
            <p:cNvPr id="16" name="Rectangle 15"/>
            <p:cNvSpPr/>
            <p:nvPr/>
          </p:nvSpPr>
          <p:spPr>
            <a:xfrm>
              <a:off x="-8439" y="457761"/>
              <a:ext cx="9144000" cy="3219650"/>
            </a:xfrm>
            <a:prstGeom prst="rect">
              <a:avLst/>
            </a:prstGeom>
            <a:solidFill>
              <a:srgbClr val="96969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-1857" y="3670908"/>
              <a:ext cx="1179615" cy="1318010"/>
            </a:xfrm>
            <a:prstGeom prst="rect">
              <a:avLst/>
            </a:prstGeom>
            <a:solidFill>
              <a:srgbClr val="96969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107944" y="3673284"/>
              <a:ext cx="7043762" cy="1307223"/>
            </a:xfrm>
            <a:prstGeom prst="rect">
              <a:avLst/>
            </a:prstGeom>
            <a:solidFill>
              <a:srgbClr val="96969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8762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336256" y="464315"/>
            <a:ext cx="4798224" cy="4494105"/>
            <a:chOff x="4329119" y="464321"/>
            <a:chExt cx="4805361" cy="4500789"/>
          </a:xfrm>
        </p:grpSpPr>
        <p:pic>
          <p:nvPicPr>
            <p:cNvPr id="2" name="Picture 2" descr="http://corinne-delis.typepad.com/.a/6a00d83451ce1369e201348443da13970c-700wi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91"/>
            <a:stretch/>
          </p:blipFill>
          <p:spPr bwMode="auto">
            <a:xfrm>
              <a:off x="4357688" y="464321"/>
              <a:ext cx="4776792" cy="450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329119" y="464321"/>
              <a:ext cx="45719" cy="4500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1442" y="351189"/>
            <a:ext cx="667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latin typeface="Calibri"/>
                <a:ea typeface="+mn-ea"/>
                <a:cs typeface="+mn-cs"/>
              </a:rPr>
              <a:t>Test Data Management is </a:t>
            </a:r>
            <a:r>
              <a:rPr lang="en-US" sz="3600" b="1" dirty="0" smtClean="0">
                <a:latin typeface="Calibri"/>
                <a:ea typeface="+mn-ea"/>
                <a:cs typeface="+mn-cs"/>
              </a:rPr>
              <a:t>HARD</a:t>
            </a:r>
            <a:endParaRPr lang="en-US" sz="2400" b="1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2" y="991454"/>
            <a:ext cx="575189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Generating Prod-like synthetic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Finding and subsetting just the right Prod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Referential integrity across systems for E2E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Storing, aging, and versioning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Generating XML (or other) interface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Distributing and sharing data across mutiple </a:t>
            </a:r>
            <a:r>
              <a:rPr lang="en-US" sz="1600" dirty="0" smtClean="0">
                <a:solidFill>
                  <a:srgbClr val="0070C0"/>
                </a:solidFill>
              </a:rPr>
              <a:t>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Manipulating test databases to mimic the future </a:t>
            </a:r>
            <a:r>
              <a:rPr lang="en-US" sz="1600" dirty="0">
                <a:solidFill>
                  <a:srgbClr val="0070C0"/>
                </a:solidFill>
              </a:rPr>
              <a:t>s</a:t>
            </a:r>
            <a:r>
              <a:rPr lang="en-US" sz="1600" dirty="0" smtClean="0">
                <a:solidFill>
                  <a:srgbClr val="0070C0"/>
                </a:solidFill>
              </a:rPr>
              <a:t>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Resetting test data to run it all again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Let’s Face it…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9828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37600" y="1146555"/>
            <a:ext cx="832247" cy="871566"/>
            <a:chOff x="-123824" y="2434633"/>
            <a:chExt cx="1927423" cy="226695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824" y="2434633"/>
              <a:ext cx="1422599" cy="142259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717700"/>
              <a:ext cx="1422599" cy="142259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5646" y="3278984"/>
              <a:ext cx="1422599" cy="1422599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9" y="1271784"/>
            <a:ext cx="597250" cy="6211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505" y="1274075"/>
            <a:ext cx="546467" cy="6165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84398" y="1148465"/>
            <a:ext cx="470408" cy="917075"/>
            <a:chOff x="7339418" y="3971180"/>
            <a:chExt cx="1015987" cy="184190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9418" y="3971180"/>
              <a:ext cx="869512" cy="86951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9418" y="4797099"/>
              <a:ext cx="1015987" cy="1015987"/>
            </a:xfrm>
            <a:prstGeom prst="rect">
              <a:avLst/>
            </a:prstGeom>
          </p:spPr>
        </p:pic>
      </p:grpSp>
      <p:sp>
        <p:nvSpPr>
          <p:cNvPr id="35" name="Right Arrow 34"/>
          <p:cNvSpPr/>
          <p:nvPr/>
        </p:nvSpPr>
        <p:spPr>
          <a:xfrm>
            <a:off x="1570466" y="1493220"/>
            <a:ext cx="487898" cy="2751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37" name="Cross 36"/>
          <p:cNvSpPr/>
          <p:nvPr/>
        </p:nvSpPr>
        <p:spPr>
          <a:xfrm>
            <a:off x="3603043" y="1456553"/>
            <a:ext cx="248641" cy="249674"/>
          </a:xfrm>
          <a:prstGeom prst="plus">
            <a:avLst>
              <a:gd name="adj" fmla="val 3906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39" name="Equal 38"/>
          <p:cNvSpPr/>
          <p:nvPr/>
        </p:nvSpPr>
        <p:spPr>
          <a:xfrm>
            <a:off x="7250909" y="1495667"/>
            <a:ext cx="318049" cy="233601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4397" y="58338"/>
            <a:ext cx="534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Test Data Management Target Operating Model</a:t>
            </a:r>
            <a:endParaRPr lang="en-US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stCxn id="7" idx="3"/>
          </p:cNvCxnSpPr>
          <p:nvPr/>
        </p:nvCxnSpPr>
        <p:spPr>
          <a:xfrm>
            <a:off x="1259808" y="899226"/>
            <a:ext cx="6526532" cy="22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30266" y="1900729"/>
            <a:ext cx="1111896" cy="415498"/>
          </a:xfrm>
          <a:prstGeom prst="rect">
            <a:avLst/>
          </a:prstGeom>
          <a:noFill/>
        </p:spPr>
        <p:txBody>
          <a:bodyPr wrap="square" lIns="34290" rIns="3429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Customized data  subsets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3736" y="1900729"/>
            <a:ext cx="971549" cy="415498"/>
          </a:xfrm>
          <a:prstGeom prst="rect">
            <a:avLst/>
          </a:prstGeom>
          <a:noFill/>
        </p:spPr>
        <p:txBody>
          <a:bodyPr wrap="square" lIns="34290" rIns="3429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Customized </a:t>
            </a:r>
            <a:r>
              <a:rPr lang="en-US" sz="1050" b="1" dirty="0" err="1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msg</a:t>
            </a: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 generation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958" y="760726"/>
            <a:ext cx="995850" cy="276999"/>
          </a:xfrm>
          <a:prstGeom prst="rect">
            <a:avLst/>
          </a:prstGeom>
          <a:noFill/>
        </p:spPr>
        <p:txBody>
          <a:bodyPr wrap="none" lIns="34290" rIns="34290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Current model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03964" y="1900729"/>
            <a:ext cx="971549" cy="415498"/>
          </a:xfrm>
          <a:prstGeom prst="rect">
            <a:avLst/>
          </a:prstGeom>
          <a:noFill/>
        </p:spPr>
        <p:txBody>
          <a:bodyPr wrap="square" lIns="34290" rIns="3429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Manual data distribution</a:t>
            </a:r>
          </a:p>
        </p:txBody>
      </p:sp>
      <p:sp>
        <p:nvSpPr>
          <p:cNvPr id="30" name="Cross 29"/>
          <p:cNvSpPr/>
          <p:nvPr/>
        </p:nvSpPr>
        <p:spPr>
          <a:xfrm>
            <a:off x="5531123" y="1456553"/>
            <a:ext cx="248641" cy="249674"/>
          </a:xfrm>
          <a:prstGeom prst="plus">
            <a:avLst>
              <a:gd name="adj" fmla="val 3906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29" y="3193347"/>
            <a:ext cx="613601" cy="57606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48176" y="3642313"/>
            <a:ext cx="832247" cy="871566"/>
            <a:chOff x="-123824" y="2434633"/>
            <a:chExt cx="1927423" cy="226695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824" y="2434633"/>
              <a:ext cx="1422599" cy="142259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717700"/>
              <a:ext cx="1422599" cy="142259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5646" y="3278984"/>
              <a:ext cx="1422599" cy="1422599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>
          <a:xfrm>
            <a:off x="1579064" y="3899667"/>
            <a:ext cx="487898" cy="2751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1" name="Cross 50"/>
          <p:cNvSpPr/>
          <p:nvPr/>
        </p:nvSpPr>
        <p:spPr>
          <a:xfrm>
            <a:off x="3565470" y="3335359"/>
            <a:ext cx="248641" cy="249674"/>
          </a:xfrm>
          <a:prstGeom prst="plus">
            <a:avLst>
              <a:gd name="adj" fmla="val 3906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2" name="Equal 51"/>
          <p:cNvSpPr/>
          <p:nvPr/>
        </p:nvSpPr>
        <p:spPr>
          <a:xfrm>
            <a:off x="7256431" y="4091390"/>
            <a:ext cx="318049" cy="233601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53" name="Straight Connector 52"/>
          <p:cNvCxnSpPr>
            <a:stCxn id="56" idx="3"/>
          </p:cNvCxnSpPr>
          <p:nvPr/>
        </p:nvCxnSpPr>
        <p:spPr>
          <a:xfrm>
            <a:off x="1169847" y="2966814"/>
            <a:ext cx="6616493" cy="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77756" y="3779535"/>
            <a:ext cx="971549" cy="415498"/>
          </a:xfrm>
          <a:prstGeom prst="rect">
            <a:avLst/>
          </a:prstGeom>
          <a:noFill/>
        </p:spPr>
        <p:txBody>
          <a:bodyPr wrap="square" lIns="34290" rIns="3429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Standardized data  subsets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65734" y="3787587"/>
            <a:ext cx="971549" cy="415498"/>
          </a:xfrm>
          <a:prstGeom prst="rect">
            <a:avLst/>
          </a:prstGeom>
          <a:noFill/>
        </p:spPr>
        <p:txBody>
          <a:bodyPr wrap="square" lIns="34290" rIns="3429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Pre-defined </a:t>
            </a:r>
            <a:r>
              <a:rPr lang="en-US" sz="1050" b="1" dirty="0" err="1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msg</a:t>
            </a: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 generation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958" y="2828314"/>
            <a:ext cx="905889" cy="276999"/>
          </a:xfrm>
          <a:prstGeom prst="rect">
            <a:avLst/>
          </a:prstGeom>
          <a:noFill/>
        </p:spPr>
        <p:txBody>
          <a:bodyPr wrap="none" lIns="34290" rIns="34290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Target model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07483" y="3764682"/>
            <a:ext cx="971549" cy="577081"/>
          </a:xfrm>
          <a:prstGeom prst="rect">
            <a:avLst/>
          </a:prstGeom>
          <a:noFill/>
        </p:spPr>
        <p:txBody>
          <a:bodyPr wrap="square" lIns="34290" rIns="3429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Automated data distribution</a:t>
            </a:r>
          </a:p>
        </p:txBody>
      </p:sp>
      <p:sp>
        <p:nvSpPr>
          <p:cNvPr id="59" name="Cross 58"/>
          <p:cNvSpPr/>
          <p:nvPr/>
        </p:nvSpPr>
        <p:spPr>
          <a:xfrm>
            <a:off x="5330705" y="3362040"/>
            <a:ext cx="248641" cy="249674"/>
          </a:xfrm>
          <a:prstGeom prst="plus">
            <a:avLst>
              <a:gd name="adj" fmla="val 3906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79" y="3152681"/>
            <a:ext cx="583556" cy="5835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45" y="1272600"/>
            <a:ext cx="623675" cy="6236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666" y="3179957"/>
            <a:ext cx="283667" cy="28366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80" y="3179957"/>
            <a:ext cx="283667" cy="28366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17" y="3522857"/>
            <a:ext cx="283667" cy="28366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24" y="3516807"/>
            <a:ext cx="283667" cy="2836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3027" y="4166457"/>
            <a:ext cx="4642610" cy="115417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85847" y="4300840"/>
            <a:ext cx="279499" cy="62545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63799" y="4300840"/>
            <a:ext cx="279499" cy="62545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48" y="4330099"/>
            <a:ext cx="287402" cy="62545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99" y="4330099"/>
            <a:ext cx="287403" cy="625452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399698" y="4463899"/>
            <a:ext cx="971549" cy="415498"/>
          </a:xfrm>
          <a:prstGeom prst="rect">
            <a:avLst/>
          </a:prstGeom>
          <a:noFill/>
        </p:spPr>
        <p:txBody>
          <a:bodyPr wrap="square" lIns="34290" rIns="3429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Self – Service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36" y="4203085"/>
            <a:ext cx="501548" cy="415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539" y="3772196"/>
            <a:ext cx="394261" cy="3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033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9" grpId="0" animBg="1"/>
      <p:bldP spid="6" grpId="0"/>
      <p:bldP spid="25" grpId="0"/>
      <p:bldP spid="7" grpId="0"/>
      <p:bldP spid="27" grpId="0"/>
      <p:bldP spid="30" grpId="0" animBg="1"/>
      <p:bldP spid="50" grpId="0" animBg="1"/>
      <p:bldP spid="51" grpId="0" animBg="1"/>
      <p:bldP spid="52" grpId="0" animBg="1"/>
      <p:bldP spid="54" grpId="0"/>
      <p:bldP spid="55" grpId="0"/>
      <p:bldP spid="56" grpId="0"/>
      <p:bldP spid="57" grpId="0"/>
      <p:bldP spid="59" grpId="0" animBg="1"/>
      <p:bldP spid="8" grpId="0" animBg="1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21622" y="596757"/>
            <a:ext cx="2943041" cy="4245656"/>
            <a:chOff x="121622" y="618189"/>
            <a:chExt cx="2943041" cy="4245656"/>
          </a:xfrm>
        </p:grpSpPr>
        <p:sp>
          <p:nvSpPr>
            <p:cNvPr id="5" name="Flowchart: Alternate Process 4"/>
            <p:cNvSpPr/>
            <p:nvPr/>
          </p:nvSpPr>
          <p:spPr>
            <a:xfrm>
              <a:off x="121622" y="1192034"/>
              <a:ext cx="2937135" cy="1993724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accent4">
                  <a:lumMod val="10000"/>
                  <a:lumOff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525" b="1" dirty="0">
                <a:solidFill>
                  <a:srgbClr val="FFFFFF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6" name="Flowchart: Alternate Process 5"/>
            <p:cNvSpPr/>
            <p:nvPr/>
          </p:nvSpPr>
          <p:spPr>
            <a:xfrm>
              <a:off x="127528" y="618189"/>
              <a:ext cx="2937135" cy="952239"/>
            </a:xfrm>
            <a:prstGeom prst="flowChartAlternateProcess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2400" b="1" dirty="0">
                  <a:solidFill>
                    <a:srgbClr val="FFFFFF"/>
                  </a:solidFill>
                  <a:cs typeface="Aharoni" panose="02010803020104030203" pitchFamily="2" charset="-79"/>
                </a:rPr>
                <a:t>TEST DATA DELIVERY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3136" y="3327458"/>
              <a:ext cx="2104491" cy="523071"/>
              <a:chOff x="1427080" y="5976271"/>
              <a:chExt cx="828858" cy="22849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1978" y="5976271"/>
                <a:ext cx="221803" cy="22849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589804" y="6031703"/>
                <a:ext cx="666134" cy="13444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685800"/>
                <a:r>
                  <a:rPr lang="en-US" sz="1400" b="1" dirty="0">
                    <a:solidFill>
                      <a:srgbClr val="003366">
                        <a:lumMod val="75000"/>
                      </a:srgbClr>
                    </a:solidFill>
                    <a:latin typeface="Arial"/>
                    <a:ea typeface="ＭＳ Ｐゴシック"/>
                  </a:rPr>
                  <a:t>Data Generator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427080" y="6004834"/>
                <a:ext cx="740457" cy="199855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525" b="1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8" name="Picture 2" descr="https://careers.informatica.com/dist/informatica/assets/informatica-og-logo.jpg">
              <a:hlinkClick r:id="rId3"/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48" b="26584"/>
            <a:stretch/>
          </p:blipFill>
          <p:spPr bwMode="auto">
            <a:xfrm>
              <a:off x="642612" y="4005243"/>
              <a:ext cx="1916396" cy="42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35" y="4437565"/>
              <a:ext cx="1859687" cy="426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63" y="1731985"/>
              <a:ext cx="1436364" cy="133764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494" y="1846491"/>
              <a:ext cx="1380569" cy="116857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487316" y="924025"/>
            <a:ext cx="1975034" cy="296986"/>
            <a:chOff x="1427080" y="5976271"/>
            <a:chExt cx="924062" cy="2284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1978" y="5976271"/>
              <a:ext cx="221803" cy="22849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589804" y="6023297"/>
              <a:ext cx="761338" cy="1344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/>
              <a:r>
                <a:rPr lang="en-US" sz="1400" b="1" dirty="0">
                  <a:solidFill>
                    <a:srgbClr val="003366">
                      <a:lumMod val="75000"/>
                    </a:srgbClr>
                  </a:solidFill>
                  <a:latin typeface="Arial"/>
                  <a:ea typeface="ＭＳ Ｐゴシック"/>
                </a:rPr>
                <a:t>Data Generator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27080" y="5976271"/>
              <a:ext cx="846283" cy="228418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525" b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2" descr="https://careers.informatica.com/dist/informatica/assets/informatica-og-logo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8" b="26584"/>
          <a:stretch/>
        </p:blipFill>
        <p:spPr bwMode="auto">
          <a:xfrm>
            <a:off x="3499751" y="2588239"/>
            <a:ext cx="1843774" cy="41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63" y="4148915"/>
            <a:ext cx="1789214" cy="41012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444" y="518805"/>
            <a:ext cx="3117093" cy="448777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endParaRPr lang="en-US" sz="12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33532" y="596757"/>
            <a:ext cx="2964657" cy="73866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400" dirty="0" smtClean="0">
                <a:latin typeface="+mj-lt"/>
              </a:rPr>
              <a:t>In-house, custom tool to generate large volumes of synthetic data quickly and repeatedly.</a:t>
            </a:r>
            <a:endParaRPr lang="en-US" sz="1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3532" y="2434785"/>
            <a:ext cx="2964657" cy="73866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400" dirty="0" smtClean="0">
                <a:latin typeface="+mj-lt"/>
              </a:rPr>
              <a:t>Added module to our Informatica suite that speeds data model discovery and greatly reduces subsetting times.</a:t>
            </a:r>
            <a:endParaRPr lang="en-US" sz="1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28764" y="4087377"/>
            <a:ext cx="2964657" cy="73866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400" dirty="0" smtClean="0">
                <a:latin typeface="+mj-lt"/>
              </a:rPr>
              <a:t>Virtual data storage and delivery tool that enables a broad range of self-service capabilities with test data.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648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Data Generator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15" y="536015"/>
            <a:ext cx="3221866" cy="1701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15" y="2327844"/>
            <a:ext cx="3221866" cy="1715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964781" y="427038"/>
            <a:ext cx="5179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 smtClean="0">
                <a:latin typeface="Calibri"/>
                <a:ea typeface="+mn-ea"/>
                <a:cs typeface="+mn-cs"/>
              </a:rPr>
              <a:t>Robust, Flexible Synthetic Data Generation</a:t>
            </a:r>
            <a:endParaRPr lang="en-US" sz="2200" b="1" dirty="0"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639" y="948590"/>
            <a:ext cx="47580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Data or flat files with user-specified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Relational data through foreign key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Large volumes of data return in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Table metadata edit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Archive and restore data and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Duplicate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Export data to files</a:t>
            </a:r>
          </a:p>
          <a:p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Truncate and delete table data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3" y="4182864"/>
            <a:ext cx="498040" cy="63998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30082" y="4461352"/>
            <a:ext cx="234468" cy="13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97985" y="4279574"/>
            <a:ext cx="1188031" cy="446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Load Meta Data into Data Generator</a:t>
            </a:r>
            <a:endParaRPr lang="en-US" sz="800" dirty="0"/>
          </a:p>
        </p:txBody>
      </p:sp>
      <p:sp>
        <p:nvSpPr>
          <p:cNvPr id="14" name="Right Arrow 13"/>
          <p:cNvSpPr/>
          <p:nvPr/>
        </p:nvSpPr>
        <p:spPr>
          <a:xfrm>
            <a:off x="2517600" y="4461352"/>
            <a:ext cx="234468" cy="13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ultidocument 16"/>
          <p:cNvSpPr/>
          <p:nvPr/>
        </p:nvSpPr>
        <p:spPr>
          <a:xfrm>
            <a:off x="2909865" y="4335704"/>
            <a:ext cx="490560" cy="373153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895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Data Generator Timeline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39901767"/>
              </p:ext>
            </p:extLst>
          </p:nvPr>
        </p:nvGraphicFramePr>
        <p:xfrm>
          <a:off x="1814519" y="36906"/>
          <a:ext cx="3650456" cy="5106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001" y="550058"/>
            <a:ext cx="2550806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92D050"/>
                </a:solidFill>
              </a:rPr>
              <a:t>August (Internal Release)</a:t>
            </a:r>
            <a:endParaRPr lang="en-US" sz="1200" dirty="0" smtClean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92D050"/>
                </a:solidFill>
              </a:rPr>
              <a:t>New web Interface</a:t>
            </a:r>
            <a:endParaRPr lang="en-US" sz="1050" dirty="0" smtClean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92D050"/>
                </a:solidFill>
              </a:rPr>
              <a:t>Manage Projects (System Goups)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92D050"/>
                </a:solidFill>
              </a:rPr>
              <a:t>Create/Update data based on user-specified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92D050"/>
                </a:solidFill>
              </a:rPr>
              <a:t>Generated data review</a:t>
            </a:r>
            <a:endParaRPr lang="en-US" sz="1050" dirty="0" smtClean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rgbClr val="009999"/>
                </a:solidFill>
              </a:rPr>
              <a:t>November (Available for Use)</a:t>
            </a:r>
            <a:endParaRPr lang="en-US" sz="1200" dirty="0" smtClean="0">
              <a:solidFill>
                <a:srgbClr val="0099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9999"/>
                </a:solidFill>
              </a:rPr>
              <a:t>Enhanced security using 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9999"/>
                </a:solidFill>
              </a:rPr>
              <a:t>Metadata validation</a:t>
            </a:r>
            <a:endParaRPr lang="en-US" sz="1050" dirty="0" smtClean="0">
              <a:solidFill>
                <a:srgbClr val="0099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9999"/>
                </a:solidFill>
              </a:rPr>
              <a:t>Create and alter tables through the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9999"/>
                </a:solidFill>
              </a:rPr>
              <a:t>Exported data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9999"/>
                </a:solidFill>
              </a:rPr>
              <a:t>Reference data upload (lookups)</a:t>
            </a:r>
            <a:endParaRPr lang="en-US" sz="1050" dirty="0" smtClean="0">
              <a:solidFill>
                <a:srgbClr val="0099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rgbClr val="00B0F0"/>
                </a:solidFill>
              </a:rPr>
              <a:t>December</a:t>
            </a:r>
            <a:endParaRPr lang="en-US" sz="1200" dirty="0" smtClean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B0F0"/>
                </a:solidFill>
              </a:rPr>
              <a:t>Fixed length file export</a:t>
            </a:r>
            <a:endParaRPr lang="en-US" sz="1050" dirty="0" smtClean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B0F0"/>
                </a:solidFill>
              </a:rPr>
              <a:t>Data duplication (simplified logic)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B0F0"/>
                </a:solidFill>
              </a:rPr>
              <a:t>Data archive retention enforcement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B0F0"/>
                </a:solidFill>
              </a:rPr>
              <a:t>Log retention enforcement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rgbClr val="00B0F0"/>
                </a:solidFill>
              </a:rPr>
              <a:t>Prescript and postscript creation and execution</a:t>
            </a:r>
            <a:endParaRPr lang="en-US" sz="1050" dirty="0" smtClean="0">
              <a:solidFill>
                <a:srgbClr val="00B0F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85170" y="491427"/>
            <a:ext cx="4095492" cy="4289228"/>
            <a:chOff x="4856578" y="491427"/>
            <a:chExt cx="4095492" cy="4289228"/>
          </a:xfrm>
        </p:grpSpPr>
        <p:pic>
          <p:nvPicPr>
            <p:cNvPr id="6" name="Picture 5" descr="2_systems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6578" y="491427"/>
              <a:ext cx="2959510" cy="1751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8654" y="1301776"/>
              <a:ext cx="2959510" cy="1768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6_restore_data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7478" y="2180930"/>
              <a:ext cx="2952762" cy="1778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893" y="3042321"/>
              <a:ext cx="2944177" cy="17383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863625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Data Subsetting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t="1946" b="19664"/>
          <a:stretch/>
        </p:blipFill>
        <p:spPr>
          <a:xfrm>
            <a:off x="77693" y="2735703"/>
            <a:ext cx="3684947" cy="2206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9617" r="21938" b="35884"/>
          <a:stretch/>
        </p:blipFill>
        <p:spPr>
          <a:xfrm>
            <a:off x="77694" y="509940"/>
            <a:ext cx="3684946" cy="2140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82" y="31082"/>
            <a:ext cx="1618209" cy="3412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21976" y="427038"/>
            <a:ext cx="4692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 smtClean="0">
                <a:latin typeface="Calibri"/>
                <a:ea typeface="+mn-ea"/>
                <a:cs typeface="+mn-cs"/>
              </a:rPr>
              <a:t>Automated “Right Sizing” of Test Data</a:t>
            </a:r>
            <a:endParaRPr lang="en-US" sz="2200" b="1" dirty="0"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2413" y="948590"/>
            <a:ext cx="51716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Scalable subsets from heterogeneous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Precise, referentially intact data subsets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Intelligently maintains data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Support for Oracle, Sybase, SQL, DB2, VSAM,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Build and reuse data subset templates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Subset policies function despite application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Export data to files</a:t>
            </a:r>
          </a:p>
          <a:p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Truncate and delete table data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75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4397" y="36906"/>
            <a:ext cx="534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Test Data Control Center</a:t>
            </a:r>
            <a:endParaRPr lang="en-US" sz="2400" b="1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442" y="351189"/>
            <a:ext cx="6672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latin typeface="Calibri"/>
                <a:ea typeface="+mn-ea"/>
                <a:cs typeface="+mn-cs"/>
              </a:rPr>
              <a:t>Test Data Delivery made </a:t>
            </a:r>
            <a:r>
              <a:rPr lang="en-US" sz="4000" b="1" dirty="0" smtClean="0">
                <a:latin typeface="Calibri"/>
                <a:ea typeface="+mn-ea"/>
                <a:cs typeface="+mn-cs"/>
              </a:rPr>
              <a:t>EASY</a:t>
            </a:r>
            <a:r>
              <a:rPr lang="en-US" sz="2400" b="1" dirty="0" smtClean="0">
                <a:latin typeface="Calibri"/>
                <a:ea typeface="+mn-ea"/>
                <a:cs typeface="+mn-cs"/>
              </a:rPr>
              <a:t> (well, easier)</a:t>
            </a:r>
            <a:endParaRPr lang="en-US" sz="2400" b="1" dirty="0"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7" y="1284348"/>
            <a:ext cx="492154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Cut storage footprint in half (at least)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Deliver full production copies in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Connect to multiple data sets in one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‘Time Machine’ ability to wind data back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Reset test data in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Branch off multiple copies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Share data and results between environments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1" t="27500" r="9518" b="21388"/>
          <a:stretch/>
        </p:blipFill>
        <p:spPr>
          <a:xfrm>
            <a:off x="5173254" y="1042985"/>
            <a:ext cx="3813593" cy="2293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03" y="3543309"/>
            <a:ext cx="3865126" cy="1214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9726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18_Technology">
  <a:themeElements>
    <a:clrScheme name="18_Technology 12">
      <a:dk1>
        <a:srgbClr val="333333"/>
      </a:dk1>
      <a:lt1>
        <a:srgbClr val="FFFFFF"/>
      </a:lt1>
      <a:dk2>
        <a:srgbClr val="CC6600"/>
      </a:dk2>
      <a:lt2>
        <a:srgbClr val="7A6C3A"/>
      </a:lt2>
      <a:accent1>
        <a:srgbClr val="0067B1"/>
      </a:accent1>
      <a:accent2>
        <a:srgbClr val="003366"/>
      </a:accent2>
      <a:accent3>
        <a:srgbClr val="FFFFFF"/>
      </a:accent3>
      <a:accent4>
        <a:srgbClr val="2A2A2A"/>
      </a:accent4>
      <a:accent5>
        <a:srgbClr val="AAB8D5"/>
      </a:accent5>
      <a:accent6>
        <a:srgbClr val="002D5C"/>
      </a:accent6>
      <a:hlink>
        <a:srgbClr val="B2BD9D"/>
      </a:hlink>
      <a:folHlink>
        <a:srgbClr val="F5B937"/>
      </a:folHlink>
    </a:clrScheme>
    <a:fontScheme name="18_Technology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8_Technology 1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Technology 2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Technology 3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Technology 4">
        <a:dk1>
          <a:srgbClr val="000000"/>
        </a:dk1>
        <a:lt1>
          <a:srgbClr val="FFFFFF"/>
        </a:lt1>
        <a:dk2>
          <a:srgbClr val="F4B937"/>
        </a:dk2>
        <a:lt2>
          <a:srgbClr val="134591"/>
        </a:lt2>
        <a:accent1>
          <a:srgbClr val="BBD098"/>
        </a:accent1>
        <a:accent2>
          <a:srgbClr val="4592CE"/>
        </a:accent2>
        <a:accent3>
          <a:srgbClr val="FFFFFF"/>
        </a:accent3>
        <a:accent4>
          <a:srgbClr val="000000"/>
        </a:accent4>
        <a:accent5>
          <a:srgbClr val="DAE4CA"/>
        </a:accent5>
        <a:accent6>
          <a:srgbClr val="3E84BA"/>
        </a:accent6>
        <a:hlink>
          <a:srgbClr val="7262A6"/>
        </a:hlink>
        <a:folHlink>
          <a:srgbClr val="BC00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Technology 5">
        <a:dk1>
          <a:srgbClr val="1C1C1C"/>
        </a:dk1>
        <a:lt1>
          <a:srgbClr val="DEDEDE"/>
        </a:lt1>
        <a:dk2>
          <a:srgbClr val="CC6600"/>
        </a:dk2>
        <a:lt2>
          <a:srgbClr val="FFFFFF"/>
        </a:lt2>
        <a:accent1>
          <a:srgbClr val="003366"/>
        </a:accent1>
        <a:accent2>
          <a:srgbClr val="1594CB"/>
        </a:accent2>
        <a:accent3>
          <a:srgbClr val="ECECEC"/>
        </a:accent3>
        <a:accent4>
          <a:srgbClr val="161616"/>
        </a:accent4>
        <a:accent5>
          <a:srgbClr val="AAADB8"/>
        </a:accent5>
        <a:accent6>
          <a:srgbClr val="1286B8"/>
        </a:accent6>
        <a:hlink>
          <a:srgbClr val="B9BD9D"/>
        </a:hlink>
        <a:folHlink>
          <a:srgbClr val="1666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Technology 6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3366"/>
        </a:accent1>
        <a:accent2>
          <a:srgbClr val="1594CB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1286B8"/>
        </a:accent6>
        <a:hlink>
          <a:srgbClr val="B9BD9D"/>
        </a:hlink>
        <a:folHlink>
          <a:srgbClr val="F2E7B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Technology 7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3366"/>
        </a:accent1>
        <a:accent2>
          <a:srgbClr val="1364B5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105AA4"/>
        </a:accent6>
        <a:hlink>
          <a:srgbClr val="B9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Technology 8">
        <a:dk1>
          <a:srgbClr val="333333"/>
        </a:dk1>
        <a:lt1>
          <a:srgbClr val="FFFFFF"/>
        </a:lt1>
        <a:dk2>
          <a:srgbClr val="003366"/>
        </a:dk2>
        <a:lt2>
          <a:srgbClr val="16664B"/>
        </a:lt2>
        <a:accent1>
          <a:srgbClr val="1364B5"/>
        </a:accent1>
        <a:accent2>
          <a:srgbClr val="B9BD9D"/>
        </a:accent2>
        <a:accent3>
          <a:srgbClr val="FFFFFF"/>
        </a:accent3>
        <a:accent4>
          <a:srgbClr val="2A2A2A"/>
        </a:accent4>
        <a:accent5>
          <a:srgbClr val="AAB8D7"/>
        </a:accent5>
        <a:accent6>
          <a:srgbClr val="A7AB8E"/>
        </a:accent6>
        <a:hlink>
          <a:srgbClr val="CC6600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Technology 9">
        <a:dk1>
          <a:srgbClr val="333333"/>
        </a:dk1>
        <a:lt1>
          <a:srgbClr val="FFFFFF"/>
        </a:lt1>
        <a:dk2>
          <a:srgbClr val="682300"/>
        </a:dk2>
        <a:lt2>
          <a:srgbClr val="16664B"/>
        </a:lt2>
        <a:accent1>
          <a:srgbClr val="003366"/>
        </a:accent1>
        <a:accent2>
          <a:srgbClr val="1364B5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105AA4"/>
        </a:accent6>
        <a:hlink>
          <a:srgbClr val="B9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Technology 10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3366"/>
        </a:accent1>
        <a:accent2>
          <a:srgbClr val="0068B3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005EA2"/>
        </a:accent6>
        <a:hlink>
          <a:srgbClr val="B2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Technology 11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67B1"/>
        </a:accent1>
        <a:accent2>
          <a:srgbClr val="003366"/>
        </a:accent2>
        <a:accent3>
          <a:srgbClr val="FFFFFF"/>
        </a:accent3>
        <a:accent4>
          <a:srgbClr val="2A2A2A"/>
        </a:accent4>
        <a:accent5>
          <a:srgbClr val="AAB8D5"/>
        </a:accent5>
        <a:accent6>
          <a:srgbClr val="002D5C"/>
        </a:accent6>
        <a:hlink>
          <a:srgbClr val="B2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Technology 12">
        <a:dk1>
          <a:srgbClr val="333333"/>
        </a:dk1>
        <a:lt1>
          <a:srgbClr val="FFFFFF"/>
        </a:lt1>
        <a:dk2>
          <a:srgbClr val="CC6600"/>
        </a:dk2>
        <a:lt2>
          <a:srgbClr val="7A6C3A"/>
        </a:lt2>
        <a:accent1>
          <a:srgbClr val="0067B1"/>
        </a:accent1>
        <a:accent2>
          <a:srgbClr val="003366"/>
        </a:accent2>
        <a:accent3>
          <a:srgbClr val="FFFFFF"/>
        </a:accent3>
        <a:accent4>
          <a:srgbClr val="2A2A2A"/>
        </a:accent4>
        <a:accent5>
          <a:srgbClr val="AAB8D5"/>
        </a:accent5>
        <a:accent6>
          <a:srgbClr val="002D5C"/>
        </a:accent6>
        <a:hlink>
          <a:srgbClr val="B2BD9D"/>
        </a:hlink>
        <a:folHlink>
          <a:srgbClr val="F5B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rporate template">
  <a:themeElements>
    <a:clrScheme name="Custom 6">
      <a:dk1>
        <a:srgbClr val="000000"/>
      </a:dk1>
      <a:lt1>
        <a:srgbClr val="FFFFFF"/>
      </a:lt1>
      <a:dk2>
        <a:srgbClr val="CC6600"/>
      </a:dk2>
      <a:lt2>
        <a:srgbClr val="7A6C3A"/>
      </a:lt2>
      <a:accent1>
        <a:srgbClr val="0067B1"/>
      </a:accent1>
      <a:accent2>
        <a:srgbClr val="003366"/>
      </a:accent2>
      <a:accent3>
        <a:srgbClr val="FFFFFF"/>
      </a:accent3>
      <a:accent4>
        <a:srgbClr val="2A2A2A"/>
      </a:accent4>
      <a:accent5>
        <a:srgbClr val="AAB8D5"/>
      </a:accent5>
      <a:accent6>
        <a:srgbClr val="002D5C"/>
      </a:accent6>
      <a:hlink>
        <a:srgbClr val="B2BD9D"/>
      </a:hlink>
      <a:folHlink>
        <a:srgbClr val="F5B93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wrap="square" lIns="0" tIns="0" rIns="0" bIns="0" rtlCol="0" anchor="t">
        <a:spAutoFit/>
      </a:bodyPr>
      <a:lstStyle>
        <a:defPPr>
          <a:defRPr sz="1200" dirty="0" smtClean="0">
            <a:solidFill>
              <a:schemeClr val="tx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45720" rIns="45720" rtlCol="0">
        <a:spAutoFit/>
      </a:bodyPr>
      <a:lstStyle>
        <a:defPPr>
          <a:defRPr sz="1400" dirty="0">
            <a:latin typeface="+mj-lt"/>
          </a:defRPr>
        </a:defPPr>
      </a:lstStyle>
    </a:txDef>
  </a:objectDefaults>
  <a:extraClrSchemeLst>
    <a:extraClrScheme>
      <a:clrScheme name="Corporate template 1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 template 2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 template 3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 template 4">
        <a:dk1>
          <a:srgbClr val="000000"/>
        </a:dk1>
        <a:lt1>
          <a:srgbClr val="FFFFFF"/>
        </a:lt1>
        <a:dk2>
          <a:srgbClr val="F4B937"/>
        </a:dk2>
        <a:lt2>
          <a:srgbClr val="134591"/>
        </a:lt2>
        <a:accent1>
          <a:srgbClr val="BBD098"/>
        </a:accent1>
        <a:accent2>
          <a:srgbClr val="4592CE"/>
        </a:accent2>
        <a:accent3>
          <a:srgbClr val="FFFFFF"/>
        </a:accent3>
        <a:accent4>
          <a:srgbClr val="000000"/>
        </a:accent4>
        <a:accent5>
          <a:srgbClr val="DAE4CA"/>
        </a:accent5>
        <a:accent6>
          <a:srgbClr val="3E84BA"/>
        </a:accent6>
        <a:hlink>
          <a:srgbClr val="7262A6"/>
        </a:hlink>
        <a:folHlink>
          <a:srgbClr val="BC00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 template 5">
        <a:dk1>
          <a:srgbClr val="1C1C1C"/>
        </a:dk1>
        <a:lt1>
          <a:srgbClr val="DEDEDE"/>
        </a:lt1>
        <a:dk2>
          <a:srgbClr val="CC6600"/>
        </a:dk2>
        <a:lt2>
          <a:srgbClr val="FFFFFF"/>
        </a:lt2>
        <a:accent1>
          <a:srgbClr val="003366"/>
        </a:accent1>
        <a:accent2>
          <a:srgbClr val="1594CB"/>
        </a:accent2>
        <a:accent3>
          <a:srgbClr val="ECECEC"/>
        </a:accent3>
        <a:accent4>
          <a:srgbClr val="161616"/>
        </a:accent4>
        <a:accent5>
          <a:srgbClr val="AAADB8"/>
        </a:accent5>
        <a:accent6>
          <a:srgbClr val="1286B8"/>
        </a:accent6>
        <a:hlink>
          <a:srgbClr val="B9BD9D"/>
        </a:hlink>
        <a:folHlink>
          <a:srgbClr val="1666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 template 6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3366"/>
        </a:accent1>
        <a:accent2>
          <a:srgbClr val="1594CB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1286B8"/>
        </a:accent6>
        <a:hlink>
          <a:srgbClr val="B9BD9D"/>
        </a:hlink>
        <a:folHlink>
          <a:srgbClr val="F2E7B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 template 7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3366"/>
        </a:accent1>
        <a:accent2>
          <a:srgbClr val="1364B5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105AA4"/>
        </a:accent6>
        <a:hlink>
          <a:srgbClr val="B9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 template 8">
        <a:dk1>
          <a:srgbClr val="333333"/>
        </a:dk1>
        <a:lt1>
          <a:srgbClr val="FFFFFF"/>
        </a:lt1>
        <a:dk2>
          <a:srgbClr val="003366"/>
        </a:dk2>
        <a:lt2>
          <a:srgbClr val="16664B"/>
        </a:lt2>
        <a:accent1>
          <a:srgbClr val="1364B5"/>
        </a:accent1>
        <a:accent2>
          <a:srgbClr val="B9BD9D"/>
        </a:accent2>
        <a:accent3>
          <a:srgbClr val="FFFFFF"/>
        </a:accent3>
        <a:accent4>
          <a:srgbClr val="2A2A2A"/>
        </a:accent4>
        <a:accent5>
          <a:srgbClr val="AAB8D7"/>
        </a:accent5>
        <a:accent6>
          <a:srgbClr val="A7AB8E"/>
        </a:accent6>
        <a:hlink>
          <a:srgbClr val="CC6600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 template 9">
        <a:dk1>
          <a:srgbClr val="333333"/>
        </a:dk1>
        <a:lt1>
          <a:srgbClr val="FFFFFF"/>
        </a:lt1>
        <a:dk2>
          <a:srgbClr val="682300"/>
        </a:dk2>
        <a:lt2>
          <a:srgbClr val="16664B"/>
        </a:lt2>
        <a:accent1>
          <a:srgbClr val="003366"/>
        </a:accent1>
        <a:accent2>
          <a:srgbClr val="1364B5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105AA4"/>
        </a:accent6>
        <a:hlink>
          <a:srgbClr val="B9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 template 10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3366"/>
        </a:accent1>
        <a:accent2>
          <a:srgbClr val="0068B3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005EA2"/>
        </a:accent6>
        <a:hlink>
          <a:srgbClr val="B2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 template 11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67B1"/>
        </a:accent1>
        <a:accent2>
          <a:srgbClr val="003366"/>
        </a:accent2>
        <a:accent3>
          <a:srgbClr val="FFFFFF"/>
        </a:accent3>
        <a:accent4>
          <a:srgbClr val="2A2A2A"/>
        </a:accent4>
        <a:accent5>
          <a:srgbClr val="AAB8D5"/>
        </a:accent5>
        <a:accent6>
          <a:srgbClr val="002D5C"/>
        </a:accent6>
        <a:hlink>
          <a:srgbClr val="B2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 template 12">
        <a:dk1>
          <a:srgbClr val="333333"/>
        </a:dk1>
        <a:lt1>
          <a:srgbClr val="FFFFFF"/>
        </a:lt1>
        <a:dk2>
          <a:srgbClr val="CC6600"/>
        </a:dk2>
        <a:lt2>
          <a:srgbClr val="7A6C3A"/>
        </a:lt2>
        <a:accent1>
          <a:srgbClr val="0067B1"/>
        </a:accent1>
        <a:accent2>
          <a:srgbClr val="003366"/>
        </a:accent2>
        <a:accent3>
          <a:srgbClr val="FFFFFF"/>
        </a:accent3>
        <a:accent4>
          <a:srgbClr val="2A2A2A"/>
        </a:accent4>
        <a:accent5>
          <a:srgbClr val="AAB8D5"/>
        </a:accent5>
        <a:accent6>
          <a:srgbClr val="002D5C"/>
        </a:accent6>
        <a:hlink>
          <a:srgbClr val="B2BD9D"/>
        </a:hlink>
        <a:folHlink>
          <a:srgbClr val="F5B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pring 2012 AHAC template">
  <a:themeElements>
    <a:clrScheme name="Spring 2012 AHAC template 12">
      <a:dk1>
        <a:srgbClr val="333333"/>
      </a:dk1>
      <a:lt1>
        <a:srgbClr val="FFFFFF"/>
      </a:lt1>
      <a:dk2>
        <a:srgbClr val="CC6600"/>
      </a:dk2>
      <a:lt2>
        <a:srgbClr val="7A6C3A"/>
      </a:lt2>
      <a:accent1>
        <a:srgbClr val="0067B1"/>
      </a:accent1>
      <a:accent2>
        <a:srgbClr val="003366"/>
      </a:accent2>
      <a:accent3>
        <a:srgbClr val="FFFFFF"/>
      </a:accent3>
      <a:accent4>
        <a:srgbClr val="2A2A2A"/>
      </a:accent4>
      <a:accent5>
        <a:srgbClr val="AAB8D5"/>
      </a:accent5>
      <a:accent6>
        <a:srgbClr val="002D5C"/>
      </a:accent6>
      <a:hlink>
        <a:srgbClr val="B2BD9D"/>
      </a:hlink>
      <a:folHlink>
        <a:srgbClr val="F5B937"/>
      </a:folHlink>
    </a:clrScheme>
    <a:fontScheme name="Spring 2012 AHAC templat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ring 2012 AHAC template 1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ring 2012 AHAC template 2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ring 2012 AHAC template 3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ring 2012 AHAC template 4">
        <a:dk1>
          <a:srgbClr val="000000"/>
        </a:dk1>
        <a:lt1>
          <a:srgbClr val="FFFFFF"/>
        </a:lt1>
        <a:dk2>
          <a:srgbClr val="F4B937"/>
        </a:dk2>
        <a:lt2>
          <a:srgbClr val="134591"/>
        </a:lt2>
        <a:accent1>
          <a:srgbClr val="BBD098"/>
        </a:accent1>
        <a:accent2>
          <a:srgbClr val="4592CE"/>
        </a:accent2>
        <a:accent3>
          <a:srgbClr val="FFFFFF"/>
        </a:accent3>
        <a:accent4>
          <a:srgbClr val="000000"/>
        </a:accent4>
        <a:accent5>
          <a:srgbClr val="DAE4CA"/>
        </a:accent5>
        <a:accent6>
          <a:srgbClr val="3E84BA"/>
        </a:accent6>
        <a:hlink>
          <a:srgbClr val="7262A6"/>
        </a:hlink>
        <a:folHlink>
          <a:srgbClr val="BC00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 2012 AHAC template 5">
        <a:dk1>
          <a:srgbClr val="1C1C1C"/>
        </a:dk1>
        <a:lt1>
          <a:srgbClr val="DEDEDE"/>
        </a:lt1>
        <a:dk2>
          <a:srgbClr val="CC6600"/>
        </a:dk2>
        <a:lt2>
          <a:srgbClr val="FFFFFF"/>
        </a:lt2>
        <a:accent1>
          <a:srgbClr val="003366"/>
        </a:accent1>
        <a:accent2>
          <a:srgbClr val="1594CB"/>
        </a:accent2>
        <a:accent3>
          <a:srgbClr val="ECECEC"/>
        </a:accent3>
        <a:accent4>
          <a:srgbClr val="161616"/>
        </a:accent4>
        <a:accent5>
          <a:srgbClr val="AAADB8"/>
        </a:accent5>
        <a:accent6>
          <a:srgbClr val="1286B8"/>
        </a:accent6>
        <a:hlink>
          <a:srgbClr val="B9BD9D"/>
        </a:hlink>
        <a:folHlink>
          <a:srgbClr val="1666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 2012 AHAC template 6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3366"/>
        </a:accent1>
        <a:accent2>
          <a:srgbClr val="1594CB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1286B8"/>
        </a:accent6>
        <a:hlink>
          <a:srgbClr val="B9BD9D"/>
        </a:hlink>
        <a:folHlink>
          <a:srgbClr val="F2E7B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 2012 AHAC template 7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3366"/>
        </a:accent1>
        <a:accent2>
          <a:srgbClr val="1364B5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105AA4"/>
        </a:accent6>
        <a:hlink>
          <a:srgbClr val="B9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 2012 AHAC template 8">
        <a:dk1>
          <a:srgbClr val="333333"/>
        </a:dk1>
        <a:lt1>
          <a:srgbClr val="FFFFFF"/>
        </a:lt1>
        <a:dk2>
          <a:srgbClr val="003366"/>
        </a:dk2>
        <a:lt2>
          <a:srgbClr val="16664B"/>
        </a:lt2>
        <a:accent1>
          <a:srgbClr val="1364B5"/>
        </a:accent1>
        <a:accent2>
          <a:srgbClr val="B9BD9D"/>
        </a:accent2>
        <a:accent3>
          <a:srgbClr val="FFFFFF"/>
        </a:accent3>
        <a:accent4>
          <a:srgbClr val="2A2A2A"/>
        </a:accent4>
        <a:accent5>
          <a:srgbClr val="AAB8D7"/>
        </a:accent5>
        <a:accent6>
          <a:srgbClr val="A7AB8E"/>
        </a:accent6>
        <a:hlink>
          <a:srgbClr val="CC6600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 2012 AHAC template 9">
        <a:dk1>
          <a:srgbClr val="333333"/>
        </a:dk1>
        <a:lt1>
          <a:srgbClr val="FFFFFF"/>
        </a:lt1>
        <a:dk2>
          <a:srgbClr val="682300"/>
        </a:dk2>
        <a:lt2>
          <a:srgbClr val="16664B"/>
        </a:lt2>
        <a:accent1>
          <a:srgbClr val="003366"/>
        </a:accent1>
        <a:accent2>
          <a:srgbClr val="1364B5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105AA4"/>
        </a:accent6>
        <a:hlink>
          <a:srgbClr val="B9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 2012 AHAC template 10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3366"/>
        </a:accent1>
        <a:accent2>
          <a:srgbClr val="0068B3"/>
        </a:accent2>
        <a:accent3>
          <a:srgbClr val="FFFFFF"/>
        </a:accent3>
        <a:accent4>
          <a:srgbClr val="2A2A2A"/>
        </a:accent4>
        <a:accent5>
          <a:srgbClr val="AAADB8"/>
        </a:accent5>
        <a:accent6>
          <a:srgbClr val="005EA2"/>
        </a:accent6>
        <a:hlink>
          <a:srgbClr val="B2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 2012 AHAC template 11">
        <a:dk1>
          <a:srgbClr val="333333"/>
        </a:dk1>
        <a:lt1>
          <a:srgbClr val="FFFFFF"/>
        </a:lt1>
        <a:dk2>
          <a:srgbClr val="CC6600"/>
        </a:dk2>
        <a:lt2>
          <a:srgbClr val="16664B"/>
        </a:lt2>
        <a:accent1>
          <a:srgbClr val="0067B1"/>
        </a:accent1>
        <a:accent2>
          <a:srgbClr val="003366"/>
        </a:accent2>
        <a:accent3>
          <a:srgbClr val="FFFFFF"/>
        </a:accent3>
        <a:accent4>
          <a:srgbClr val="2A2A2A"/>
        </a:accent4>
        <a:accent5>
          <a:srgbClr val="AAB8D5"/>
        </a:accent5>
        <a:accent6>
          <a:srgbClr val="002D5C"/>
        </a:accent6>
        <a:hlink>
          <a:srgbClr val="B2BD9D"/>
        </a:hlink>
        <a:folHlink>
          <a:srgbClr val="ECCE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 2012 AHAC template 12">
        <a:dk1>
          <a:srgbClr val="333333"/>
        </a:dk1>
        <a:lt1>
          <a:srgbClr val="FFFFFF"/>
        </a:lt1>
        <a:dk2>
          <a:srgbClr val="CC6600"/>
        </a:dk2>
        <a:lt2>
          <a:srgbClr val="7A6C3A"/>
        </a:lt2>
        <a:accent1>
          <a:srgbClr val="0067B1"/>
        </a:accent1>
        <a:accent2>
          <a:srgbClr val="003366"/>
        </a:accent2>
        <a:accent3>
          <a:srgbClr val="FFFFFF"/>
        </a:accent3>
        <a:accent4>
          <a:srgbClr val="2A2A2A"/>
        </a:accent4>
        <a:accent5>
          <a:srgbClr val="AAB8D5"/>
        </a:accent5>
        <a:accent6>
          <a:srgbClr val="002D5C"/>
        </a:accent6>
        <a:hlink>
          <a:srgbClr val="B2BD9D"/>
        </a:hlink>
        <a:folHlink>
          <a:srgbClr val="F5B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40259</TotalTime>
  <Words>798</Words>
  <Application>Microsoft Office PowerPoint</Application>
  <PresentationFormat>On-screen Show (16:9)</PresentationFormat>
  <Paragraphs>299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ＭＳ Ｐゴシック</vt:lpstr>
      <vt:lpstr>Aharoni</vt:lpstr>
      <vt:lpstr>Arial</vt:lpstr>
      <vt:lpstr>Arial Black</vt:lpstr>
      <vt:lpstr>Calibri</vt:lpstr>
      <vt:lpstr>Helvetica Light</vt:lpstr>
      <vt:lpstr>Wingdings</vt:lpstr>
      <vt:lpstr>Wingdings 2</vt:lpstr>
      <vt:lpstr>18_Technology</vt:lpstr>
      <vt:lpstr>1_Corporate template</vt:lpstr>
      <vt:lpstr>Spring 2012 AHAC template</vt:lpstr>
      <vt:lpstr>DevOps Deep Dive:  Test Data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Delphix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Mazbar</dc:creator>
  <cp:lastModifiedBy>Anders, Jason</cp:lastModifiedBy>
  <cp:revision>908</cp:revision>
  <cp:lastPrinted>2015-04-12T02:55:36Z</cp:lastPrinted>
  <dcterms:created xsi:type="dcterms:W3CDTF">2014-06-23T20:57:39Z</dcterms:created>
  <dcterms:modified xsi:type="dcterms:W3CDTF">2015-07-29T14:38:03Z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1408191088</vt:i4>
  </property>
  <property fmtid="{D5CDD505-2E9C-101B-9397-08002B2CF9AE}" pid="3" name="_NewReviewCycle">
    <vt:lpwstr/>
  </property>
  <property fmtid="{D5CDD505-2E9C-101B-9397-08002B2CF9AE}" pid="4" name="_EmailSubject">
    <vt:lpwstr>Deck for DevOps Value Chain-Test Data Management Brown Bag 7/29</vt:lpwstr>
  </property>
  <property fmtid="{D5CDD505-2E9C-101B-9397-08002B2CF9AE}" pid="5" name="_AuthorEmail">
    <vt:lpwstr>connie_g_reiter@fanniemae.com</vt:lpwstr>
  </property>
  <property fmtid="{D5CDD505-2E9C-101B-9397-08002B2CF9AE}" pid="6" name="_AuthorEmailDisplayName">
    <vt:lpwstr>Reiter, Connie G</vt:lpwstr>
  </property>
  <property fmtid="{D5CDD505-2E9C-101B-9397-08002B2CF9AE}" pid="7" name="_PreviousAdHocReviewCycleID">
    <vt:i4>-294646333</vt:i4>
  </property>
</Properties>
</file>